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sldIdLst>
    <p:sldId id="276" r:id="rId2"/>
    <p:sldId id="277" r:id="rId3"/>
    <p:sldId id="258" r:id="rId4"/>
    <p:sldId id="262" r:id="rId5"/>
    <p:sldId id="263" r:id="rId6"/>
    <p:sldId id="264" r:id="rId7"/>
    <p:sldId id="265" r:id="rId8"/>
    <p:sldId id="311" r:id="rId9"/>
    <p:sldId id="315" r:id="rId10"/>
    <p:sldId id="320" r:id="rId11"/>
    <p:sldId id="316" r:id="rId12"/>
    <p:sldId id="317" r:id="rId13"/>
    <p:sldId id="318" r:id="rId14"/>
    <p:sldId id="319" r:id="rId15"/>
    <p:sldId id="321" r:id="rId16"/>
    <p:sldId id="308" r:id="rId17"/>
    <p:sldId id="309" r:id="rId18"/>
    <p:sldId id="310" r:id="rId19"/>
    <p:sldId id="312" r:id="rId20"/>
    <p:sldId id="313" r:id="rId21"/>
    <p:sldId id="314" r:id="rId22"/>
    <p:sldId id="285" r:id="rId23"/>
    <p:sldId id="286" r:id="rId24"/>
    <p:sldId id="287" r:id="rId25"/>
    <p:sldId id="288" r:id="rId26"/>
    <p:sldId id="289" r:id="rId27"/>
    <p:sldId id="290" r:id="rId28"/>
    <p:sldId id="291" r:id="rId29"/>
    <p:sldId id="292" r:id="rId30"/>
    <p:sldId id="293" r:id="rId31"/>
    <p:sldId id="294" r:id="rId32"/>
    <p:sldId id="295" r:id="rId33"/>
    <p:sldId id="296" r:id="rId34"/>
    <p:sldId id="297" r:id="rId35"/>
    <p:sldId id="298" r:id="rId36"/>
    <p:sldId id="299" r:id="rId37"/>
    <p:sldId id="300" r:id="rId38"/>
    <p:sldId id="301" r:id="rId39"/>
    <p:sldId id="302" r:id="rId40"/>
    <p:sldId id="303" r:id="rId41"/>
    <p:sldId id="307" r:id="rId42"/>
    <p:sldId id="304" r:id="rId43"/>
    <p:sldId id="305" r:id="rId44"/>
    <p:sldId id="267" r:id="rId45"/>
    <p:sldId id="268" r:id="rId46"/>
    <p:sldId id="279"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CDCDCD"/>
    <a:srgbClr val="AD4845"/>
    <a:srgbClr val="008000"/>
    <a:srgbClr val="FF2500"/>
    <a:srgbClr val="4949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910"/>
    <p:restoredTop sz="91398"/>
  </p:normalViewPr>
  <p:slideViewPr>
    <p:cSldViewPr snapToGrid="0" snapToObjects="1">
      <p:cViewPr varScale="1">
        <p:scale>
          <a:sx n="129" d="100"/>
          <a:sy n="129" d="100"/>
        </p:scale>
        <p:origin x="232" y="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2AEB0B8-1D20-8942-9FA7-425AAA193D1E}" type="doc">
      <dgm:prSet loTypeId="urn:microsoft.com/office/officeart/2005/8/layout/process1" loCatId="process" qsTypeId="urn:microsoft.com/office/officeart/2005/8/quickstyle/simple4" qsCatId="simple" csTypeId="urn:microsoft.com/office/officeart/2005/8/colors/accent1_2" csCatId="accent1" phldr="1"/>
      <dgm:spPr/>
    </dgm:pt>
    <dgm:pt modelId="{D0C27DF4-D62B-B844-AB9E-11E721E2C939}">
      <dgm:prSet phldrT="[Text]"/>
      <dgm:spPr>
        <a:solidFill>
          <a:schemeClr val="accent2">
            <a:alpha val="86000"/>
          </a:schemeClr>
        </a:solidFill>
      </dgm:spPr>
      <dgm:t>
        <a:bodyPr/>
        <a:lstStyle/>
        <a:p>
          <a:r>
            <a:rPr lang="en-US" dirty="0"/>
            <a:t>Cluster reads within individuals into loci</a:t>
          </a:r>
        </a:p>
      </dgm:t>
    </dgm:pt>
    <dgm:pt modelId="{801E6C02-3B93-6E46-BF28-A39F6962D22D}" type="parTrans" cxnId="{ADCC509D-E78D-DF48-850E-74B5786739CB}">
      <dgm:prSet/>
      <dgm:spPr/>
      <dgm:t>
        <a:bodyPr/>
        <a:lstStyle/>
        <a:p>
          <a:endParaRPr lang="en-US"/>
        </a:p>
      </dgm:t>
    </dgm:pt>
    <dgm:pt modelId="{4B82EDA1-49A4-6844-8D92-EA4F5022A081}" type="sibTrans" cxnId="{ADCC509D-E78D-DF48-850E-74B5786739CB}">
      <dgm:prSet/>
      <dgm:spPr/>
      <dgm:t>
        <a:bodyPr/>
        <a:lstStyle/>
        <a:p>
          <a:endParaRPr lang="en-US"/>
        </a:p>
      </dgm:t>
    </dgm:pt>
    <dgm:pt modelId="{AEDA6228-B682-6349-A368-293AC656A6C5}">
      <dgm:prSet phldrT="[Text]"/>
      <dgm:spPr>
        <a:solidFill>
          <a:schemeClr val="accent2">
            <a:alpha val="86000"/>
          </a:schemeClr>
        </a:solidFill>
      </dgm:spPr>
      <dgm:t>
        <a:bodyPr/>
        <a:lstStyle/>
        <a:p>
          <a:r>
            <a:rPr lang="en-US" dirty="0"/>
            <a:t>Call SNPs in loci within individuals</a:t>
          </a:r>
        </a:p>
      </dgm:t>
    </dgm:pt>
    <dgm:pt modelId="{16681F99-4744-E549-A247-CF2D87EF7A93}" type="parTrans" cxnId="{8351ED59-7B46-C04C-BF04-85EDF469F720}">
      <dgm:prSet/>
      <dgm:spPr/>
      <dgm:t>
        <a:bodyPr/>
        <a:lstStyle/>
        <a:p>
          <a:endParaRPr lang="en-US"/>
        </a:p>
      </dgm:t>
    </dgm:pt>
    <dgm:pt modelId="{4290765F-8E48-4D42-83E2-41BC3550287B}" type="sibTrans" cxnId="{8351ED59-7B46-C04C-BF04-85EDF469F720}">
      <dgm:prSet/>
      <dgm:spPr/>
      <dgm:t>
        <a:bodyPr/>
        <a:lstStyle/>
        <a:p>
          <a:endParaRPr lang="en-US"/>
        </a:p>
      </dgm:t>
    </dgm:pt>
    <dgm:pt modelId="{00734369-9B05-2349-98EE-317300C1213D}">
      <dgm:prSet phldrT="[Text]"/>
      <dgm:spPr>
        <a:solidFill>
          <a:schemeClr val="accent2">
            <a:alpha val="86000"/>
          </a:schemeClr>
        </a:solidFill>
      </dgm:spPr>
      <dgm:t>
        <a:bodyPr/>
        <a:lstStyle/>
        <a:p>
          <a:r>
            <a:rPr lang="en-US" dirty="0"/>
            <a:t>Cluster loci across</a:t>
          </a:r>
          <a:r>
            <a:rPr lang="en-US" baseline="0" dirty="0"/>
            <a:t> individuals</a:t>
          </a:r>
          <a:endParaRPr lang="en-US" dirty="0"/>
        </a:p>
      </dgm:t>
    </dgm:pt>
    <dgm:pt modelId="{8596E795-0655-9442-9707-40ED0A4F2062}" type="parTrans" cxnId="{C92EF283-4264-B94E-8507-9ADA32813779}">
      <dgm:prSet/>
      <dgm:spPr/>
      <dgm:t>
        <a:bodyPr/>
        <a:lstStyle/>
        <a:p>
          <a:endParaRPr lang="en-US"/>
        </a:p>
      </dgm:t>
    </dgm:pt>
    <dgm:pt modelId="{4C7887A7-89F5-7645-908F-53C9C2822BC5}" type="sibTrans" cxnId="{C92EF283-4264-B94E-8507-9ADA32813779}">
      <dgm:prSet/>
      <dgm:spPr/>
      <dgm:t>
        <a:bodyPr/>
        <a:lstStyle/>
        <a:p>
          <a:endParaRPr lang="en-US"/>
        </a:p>
      </dgm:t>
    </dgm:pt>
    <dgm:pt modelId="{588FF6C2-DC34-8643-8A16-BA54467B7B01}" type="pres">
      <dgm:prSet presAssocID="{02AEB0B8-1D20-8942-9FA7-425AAA193D1E}" presName="Name0" presStyleCnt="0">
        <dgm:presLayoutVars>
          <dgm:dir/>
          <dgm:resizeHandles val="exact"/>
        </dgm:presLayoutVars>
      </dgm:prSet>
      <dgm:spPr/>
    </dgm:pt>
    <dgm:pt modelId="{A625BBD8-7278-6C4D-9DBD-89C5C53420F0}" type="pres">
      <dgm:prSet presAssocID="{D0C27DF4-D62B-B844-AB9E-11E721E2C939}" presName="node" presStyleLbl="node1" presStyleIdx="0" presStyleCnt="3">
        <dgm:presLayoutVars>
          <dgm:bulletEnabled val="1"/>
        </dgm:presLayoutVars>
      </dgm:prSet>
      <dgm:spPr/>
    </dgm:pt>
    <dgm:pt modelId="{AF8E12EB-2BB4-2741-BC94-886CDCB21584}" type="pres">
      <dgm:prSet presAssocID="{4B82EDA1-49A4-6844-8D92-EA4F5022A081}" presName="sibTrans" presStyleLbl="sibTrans2D1" presStyleIdx="0" presStyleCnt="2"/>
      <dgm:spPr/>
    </dgm:pt>
    <dgm:pt modelId="{578C7065-D297-B641-A0A9-1531874B0091}" type="pres">
      <dgm:prSet presAssocID="{4B82EDA1-49A4-6844-8D92-EA4F5022A081}" presName="connectorText" presStyleLbl="sibTrans2D1" presStyleIdx="0" presStyleCnt="2"/>
      <dgm:spPr/>
    </dgm:pt>
    <dgm:pt modelId="{4270A86A-9FAB-FD44-A749-CE875B8EDC47}" type="pres">
      <dgm:prSet presAssocID="{AEDA6228-B682-6349-A368-293AC656A6C5}" presName="node" presStyleLbl="node1" presStyleIdx="1" presStyleCnt="3">
        <dgm:presLayoutVars>
          <dgm:bulletEnabled val="1"/>
        </dgm:presLayoutVars>
      </dgm:prSet>
      <dgm:spPr/>
    </dgm:pt>
    <dgm:pt modelId="{279829C0-A37D-074D-8055-AE6DE3978F0A}" type="pres">
      <dgm:prSet presAssocID="{4290765F-8E48-4D42-83E2-41BC3550287B}" presName="sibTrans" presStyleLbl="sibTrans2D1" presStyleIdx="1" presStyleCnt="2"/>
      <dgm:spPr/>
    </dgm:pt>
    <dgm:pt modelId="{119B521F-69B2-F143-860F-4BA27153F70D}" type="pres">
      <dgm:prSet presAssocID="{4290765F-8E48-4D42-83E2-41BC3550287B}" presName="connectorText" presStyleLbl="sibTrans2D1" presStyleIdx="1" presStyleCnt="2"/>
      <dgm:spPr/>
    </dgm:pt>
    <dgm:pt modelId="{1FE225E3-66EA-E942-B665-E2441BAC8980}" type="pres">
      <dgm:prSet presAssocID="{00734369-9B05-2349-98EE-317300C1213D}" presName="node" presStyleLbl="node1" presStyleIdx="2" presStyleCnt="3">
        <dgm:presLayoutVars>
          <dgm:bulletEnabled val="1"/>
        </dgm:presLayoutVars>
      </dgm:prSet>
      <dgm:spPr/>
    </dgm:pt>
  </dgm:ptLst>
  <dgm:cxnLst>
    <dgm:cxn modelId="{EEC0990A-E3FC-E34B-BB7D-4B2AC94663A9}" type="presOf" srcId="{4290765F-8E48-4D42-83E2-41BC3550287B}" destId="{119B521F-69B2-F143-860F-4BA27153F70D}" srcOrd="1" destOrd="0" presId="urn:microsoft.com/office/officeart/2005/8/layout/process1"/>
    <dgm:cxn modelId="{62E33C35-1399-494D-93DF-1394D14A5EBA}" type="presOf" srcId="{4B82EDA1-49A4-6844-8D92-EA4F5022A081}" destId="{578C7065-D297-B641-A0A9-1531874B0091}" srcOrd="1" destOrd="0" presId="urn:microsoft.com/office/officeart/2005/8/layout/process1"/>
    <dgm:cxn modelId="{6327C848-547A-4041-876F-94A6BB29C8E2}" type="presOf" srcId="{4290765F-8E48-4D42-83E2-41BC3550287B}" destId="{279829C0-A37D-074D-8055-AE6DE3978F0A}" srcOrd="0" destOrd="0" presId="urn:microsoft.com/office/officeart/2005/8/layout/process1"/>
    <dgm:cxn modelId="{06346F54-DC38-3043-BE67-9C71F85F00B2}" type="presOf" srcId="{4B82EDA1-49A4-6844-8D92-EA4F5022A081}" destId="{AF8E12EB-2BB4-2741-BC94-886CDCB21584}" srcOrd="0" destOrd="0" presId="urn:microsoft.com/office/officeart/2005/8/layout/process1"/>
    <dgm:cxn modelId="{8351ED59-7B46-C04C-BF04-85EDF469F720}" srcId="{02AEB0B8-1D20-8942-9FA7-425AAA193D1E}" destId="{AEDA6228-B682-6349-A368-293AC656A6C5}" srcOrd="1" destOrd="0" parTransId="{16681F99-4744-E549-A247-CF2D87EF7A93}" sibTransId="{4290765F-8E48-4D42-83E2-41BC3550287B}"/>
    <dgm:cxn modelId="{EA76A65B-A95E-0B45-9811-1184AC6C3B69}" type="presOf" srcId="{AEDA6228-B682-6349-A368-293AC656A6C5}" destId="{4270A86A-9FAB-FD44-A749-CE875B8EDC47}" srcOrd="0" destOrd="0" presId="urn:microsoft.com/office/officeart/2005/8/layout/process1"/>
    <dgm:cxn modelId="{C2A83C74-283E-BA4E-A648-E0A4665DC1E6}" type="presOf" srcId="{00734369-9B05-2349-98EE-317300C1213D}" destId="{1FE225E3-66EA-E942-B665-E2441BAC8980}" srcOrd="0" destOrd="0" presId="urn:microsoft.com/office/officeart/2005/8/layout/process1"/>
    <dgm:cxn modelId="{FC03FD7B-6047-744D-872B-96F3CDE7F879}" type="presOf" srcId="{02AEB0B8-1D20-8942-9FA7-425AAA193D1E}" destId="{588FF6C2-DC34-8643-8A16-BA54467B7B01}" srcOrd="0" destOrd="0" presId="urn:microsoft.com/office/officeart/2005/8/layout/process1"/>
    <dgm:cxn modelId="{C92EF283-4264-B94E-8507-9ADA32813779}" srcId="{02AEB0B8-1D20-8942-9FA7-425AAA193D1E}" destId="{00734369-9B05-2349-98EE-317300C1213D}" srcOrd="2" destOrd="0" parTransId="{8596E795-0655-9442-9707-40ED0A4F2062}" sibTransId="{4C7887A7-89F5-7645-908F-53C9C2822BC5}"/>
    <dgm:cxn modelId="{ADCC509D-E78D-DF48-850E-74B5786739CB}" srcId="{02AEB0B8-1D20-8942-9FA7-425AAA193D1E}" destId="{D0C27DF4-D62B-B844-AB9E-11E721E2C939}" srcOrd="0" destOrd="0" parTransId="{801E6C02-3B93-6E46-BF28-A39F6962D22D}" sibTransId="{4B82EDA1-49A4-6844-8D92-EA4F5022A081}"/>
    <dgm:cxn modelId="{5A389DD2-C238-3546-8603-9F4CF4BDDAA6}" type="presOf" srcId="{D0C27DF4-D62B-B844-AB9E-11E721E2C939}" destId="{A625BBD8-7278-6C4D-9DBD-89C5C53420F0}" srcOrd="0" destOrd="0" presId="urn:microsoft.com/office/officeart/2005/8/layout/process1"/>
    <dgm:cxn modelId="{1A903025-45E5-B940-9B00-D29CA9992BA2}" type="presParOf" srcId="{588FF6C2-DC34-8643-8A16-BA54467B7B01}" destId="{A625BBD8-7278-6C4D-9DBD-89C5C53420F0}" srcOrd="0" destOrd="0" presId="urn:microsoft.com/office/officeart/2005/8/layout/process1"/>
    <dgm:cxn modelId="{B8EF1909-4C36-3A48-94A7-DB6E50F857B2}" type="presParOf" srcId="{588FF6C2-DC34-8643-8A16-BA54467B7B01}" destId="{AF8E12EB-2BB4-2741-BC94-886CDCB21584}" srcOrd="1" destOrd="0" presId="urn:microsoft.com/office/officeart/2005/8/layout/process1"/>
    <dgm:cxn modelId="{20DF2CF0-906B-4A42-AB89-2BA6AD8E9501}" type="presParOf" srcId="{AF8E12EB-2BB4-2741-BC94-886CDCB21584}" destId="{578C7065-D297-B641-A0A9-1531874B0091}" srcOrd="0" destOrd="0" presId="urn:microsoft.com/office/officeart/2005/8/layout/process1"/>
    <dgm:cxn modelId="{DDAB2196-D105-8C4D-AA43-A6B2D7168CC2}" type="presParOf" srcId="{588FF6C2-DC34-8643-8A16-BA54467B7B01}" destId="{4270A86A-9FAB-FD44-A749-CE875B8EDC47}" srcOrd="2" destOrd="0" presId="urn:microsoft.com/office/officeart/2005/8/layout/process1"/>
    <dgm:cxn modelId="{911C6940-B07D-2241-AB06-D4721AAFB8E3}" type="presParOf" srcId="{588FF6C2-DC34-8643-8A16-BA54467B7B01}" destId="{279829C0-A37D-074D-8055-AE6DE3978F0A}" srcOrd="3" destOrd="0" presId="urn:microsoft.com/office/officeart/2005/8/layout/process1"/>
    <dgm:cxn modelId="{1A134D8D-B3C1-CD4F-A1AB-779EA011E48F}" type="presParOf" srcId="{279829C0-A37D-074D-8055-AE6DE3978F0A}" destId="{119B521F-69B2-F143-860F-4BA27153F70D}" srcOrd="0" destOrd="0" presId="urn:microsoft.com/office/officeart/2005/8/layout/process1"/>
    <dgm:cxn modelId="{192F6104-070C-F843-8AAB-9130333BA923}" type="presParOf" srcId="{588FF6C2-DC34-8643-8A16-BA54467B7B01}" destId="{1FE225E3-66EA-E942-B665-E2441BAC8980}" srcOrd="4" destOrd="0" presId="urn:microsoft.com/office/officeart/2005/8/layout/process1"/>
  </dgm:cxnLst>
  <dgm:bg>
    <a:no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AEB0B8-1D20-8942-9FA7-425AAA193D1E}" type="doc">
      <dgm:prSet loTypeId="urn:microsoft.com/office/officeart/2005/8/layout/process1" loCatId="process" qsTypeId="urn:microsoft.com/office/officeart/2005/8/quickstyle/simple4" qsCatId="simple" csTypeId="urn:microsoft.com/office/officeart/2005/8/colors/accent1_2" csCatId="accent1" phldr="1"/>
      <dgm:spPr/>
    </dgm:pt>
    <dgm:pt modelId="{D0C27DF4-D62B-B844-AB9E-11E721E2C939}">
      <dgm:prSet phldrT="[Text]" custT="1"/>
      <dgm:spPr>
        <a:solidFill>
          <a:schemeClr val="accent3">
            <a:alpha val="90000"/>
          </a:schemeClr>
        </a:solidFill>
      </dgm:spPr>
      <dgm:t>
        <a:bodyPr/>
        <a:lstStyle/>
        <a:p>
          <a:r>
            <a:rPr lang="en-US" sz="2000" dirty="0"/>
            <a:t>Remove reads below a</a:t>
          </a:r>
          <a:r>
            <a:rPr lang="en-US" sz="2000" baseline="0" dirty="0"/>
            <a:t> coverage cutoff</a:t>
          </a:r>
          <a:endParaRPr lang="en-US" sz="2000" dirty="0"/>
        </a:p>
      </dgm:t>
    </dgm:pt>
    <dgm:pt modelId="{801E6C02-3B93-6E46-BF28-A39F6962D22D}" type="parTrans" cxnId="{ADCC509D-E78D-DF48-850E-74B5786739CB}">
      <dgm:prSet/>
      <dgm:spPr/>
      <dgm:t>
        <a:bodyPr/>
        <a:lstStyle/>
        <a:p>
          <a:endParaRPr lang="en-US"/>
        </a:p>
      </dgm:t>
    </dgm:pt>
    <dgm:pt modelId="{4B82EDA1-49A4-6844-8D92-EA4F5022A081}" type="sibTrans" cxnId="{ADCC509D-E78D-DF48-850E-74B5786739CB}">
      <dgm:prSet/>
      <dgm:spPr/>
      <dgm:t>
        <a:bodyPr/>
        <a:lstStyle/>
        <a:p>
          <a:endParaRPr lang="en-US"/>
        </a:p>
      </dgm:t>
    </dgm:pt>
    <dgm:pt modelId="{AEDA6228-B682-6349-A368-293AC656A6C5}">
      <dgm:prSet phldrT="[Text]" custT="1"/>
      <dgm:spPr>
        <a:solidFill>
          <a:schemeClr val="accent3">
            <a:alpha val="90000"/>
          </a:schemeClr>
        </a:solidFill>
      </dgm:spPr>
      <dgm:t>
        <a:bodyPr/>
        <a:lstStyle/>
        <a:p>
          <a:r>
            <a:rPr lang="en-US" sz="2000" dirty="0"/>
            <a:t>Match allelic pairs of reads</a:t>
          </a:r>
        </a:p>
      </dgm:t>
    </dgm:pt>
    <dgm:pt modelId="{16681F99-4744-E549-A247-CF2D87EF7A93}" type="parTrans" cxnId="{8351ED59-7B46-C04C-BF04-85EDF469F720}">
      <dgm:prSet/>
      <dgm:spPr/>
      <dgm:t>
        <a:bodyPr/>
        <a:lstStyle/>
        <a:p>
          <a:endParaRPr lang="en-US"/>
        </a:p>
      </dgm:t>
    </dgm:pt>
    <dgm:pt modelId="{4290765F-8E48-4D42-83E2-41BC3550287B}" type="sibTrans" cxnId="{8351ED59-7B46-C04C-BF04-85EDF469F720}">
      <dgm:prSet/>
      <dgm:spPr/>
      <dgm:t>
        <a:bodyPr/>
        <a:lstStyle/>
        <a:p>
          <a:endParaRPr lang="en-US"/>
        </a:p>
      </dgm:t>
    </dgm:pt>
    <dgm:pt modelId="{00734369-9B05-2349-98EE-317300C1213D}">
      <dgm:prSet phldrT="[Text]" custT="1"/>
      <dgm:spPr>
        <a:solidFill>
          <a:schemeClr val="accent3">
            <a:alpha val="90000"/>
          </a:schemeClr>
        </a:solidFill>
      </dgm:spPr>
      <dgm:t>
        <a:bodyPr/>
        <a:lstStyle/>
        <a:p>
          <a:r>
            <a:rPr lang="en-US" sz="2000" dirty="0"/>
            <a:t>Merge allelic pairs that share a read into loci</a:t>
          </a:r>
        </a:p>
      </dgm:t>
    </dgm:pt>
    <dgm:pt modelId="{8596E795-0655-9442-9707-40ED0A4F2062}" type="parTrans" cxnId="{C92EF283-4264-B94E-8507-9ADA32813779}">
      <dgm:prSet/>
      <dgm:spPr/>
      <dgm:t>
        <a:bodyPr/>
        <a:lstStyle/>
        <a:p>
          <a:endParaRPr lang="en-US"/>
        </a:p>
      </dgm:t>
    </dgm:pt>
    <dgm:pt modelId="{4C7887A7-89F5-7645-908F-53C9C2822BC5}" type="sibTrans" cxnId="{C92EF283-4264-B94E-8507-9ADA32813779}">
      <dgm:prSet/>
      <dgm:spPr/>
      <dgm:t>
        <a:bodyPr/>
        <a:lstStyle/>
        <a:p>
          <a:endParaRPr lang="en-US"/>
        </a:p>
      </dgm:t>
    </dgm:pt>
    <dgm:pt modelId="{588FF6C2-DC34-8643-8A16-BA54467B7B01}" type="pres">
      <dgm:prSet presAssocID="{02AEB0B8-1D20-8942-9FA7-425AAA193D1E}" presName="Name0" presStyleCnt="0">
        <dgm:presLayoutVars>
          <dgm:dir/>
          <dgm:resizeHandles val="exact"/>
        </dgm:presLayoutVars>
      </dgm:prSet>
      <dgm:spPr/>
    </dgm:pt>
    <dgm:pt modelId="{A625BBD8-7278-6C4D-9DBD-89C5C53420F0}" type="pres">
      <dgm:prSet presAssocID="{D0C27DF4-D62B-B844-AB9E-11E721E2C939}" presName="node" presStyleLbl="node1" presStyleIdx="0" presStyleCnt="3">
        <dgm:presLayoutVars>
          <dgm:bulletEnabled val="1"/>
        </dgm:presLayoutVars>
      </dgm:prSet>
      <dgm:spPr/>
    </dgm:pt>
    <dgm:pt modelId="{AF8E12EB-2BB4-2741-BC94-886CDCB21584}" type="pres">
      <dgm:prSet presAssocID="{4B82EDA1-49A4-6844-8D92-EA4F5022A081}" presName="sibTrans" presStyleLbl="sibTrans2D1" presStyleIdx="0" presStyleCnt="2"/>
      <dgm:spPr/>
    </dgm:pt>
    <dgm:pt modelId="{578C7065-D297-B641-A0A9-1531874B0091}" type="pres">
      <dgm:prSet presAssocID="{4B82EDA1-49A4-6844-8D92-EA4F5022A081}" presName="connectorText" presStyleLbl="sibTrans2D1" presStyleIdx="0" presStyleCnt="2"/>
      <dgm:spPr/>
    </dgm:pt>
    <dgm:pt modelId="{4270A86A-9FAB-FD44-A749-CE875B8EDC47}" type="pres">
      <dgm:prSet presAssocID="{AEDA6228-B682-6349-A368-293AC656A6C5}" presName="node" presStyleLbl="node1" presStyleIdx="1" presStyleCnt="3">
        <dgm:presLayoutVars>
          <dgm:bulletEnabled val="1"/>
        </dgm:presLayoutVars>
      </dgm:prSet>
      <dgm:spPr/>
    </dgm:pt>
    <dgm:pt modelId="{279829C0-A37D-074D-8055-AE6DE3978F0A}" type="pres">
      <dgm:prSet presAssocID="{4290765F-8E48-4D42-83E2-41BC3550287B}" presName="sibTrans" presStyleLbl="sibTrans2D1" presStyleIdx="1" presStyleCnt="2"/>
      <dgm:spPr/>
    </dgm:pt>
    <dgm:pt modelId="{119B521F-69B2-F143-860F-4BA27153F70D}" type="pres">
      <dgm:prSet presAssocID="{4290765F-8E48-4D42-83E2-41BC3550287B}" presName="connectorText" presStyleLbl="sibTrans2D1" presStyleIdx="1" presStyleCnt="2"/>
      <dgm:spPr/>
    </dgm:pt>
    <dgm:pt modelId="{1FE225E3-66EA-E942-B665-E2441BAC8980}" type="pres">
      <dgm:prSet presAssocID="{00734369-9B05-2349-98EE-317300C1213D}" presName="node" presStyleLbl="node1" presStyleIdx="2" presStyleCnt="3">
        <dgm:presLayoutVars>
          <dgm:bulletEnabled val="1"/>
        </dgm:presLayoutVars>
      </dgm:prSet>
      <dgm:spPr/>
    </dgm:pt>
  </dgm:ptLst>
  <dgm:cxnLst>
    <dgm:cxn modelId="{C207E100-EC84-EB46-BD7D-1509269CF2FC}" type="presOf" srcId="{4290765F-8E48-4D42-83E2-41BC3550287B}" destId="{279829C0-A37D-074D-8055-AE6DE3978F0A}" srcOrd="0" destOrd="0" presId="urn:microsoft.com/office/officeart/2005/8/layout/process1"/>
    <dgm:cxn modelId="{97E9A818-A9B4-7D48-BAF1-585092563EBD}" type="presOf" srcId="{00734369-9B05-2349-98EE-317300C1213D}" destId="{1FE225E3-66EA-E942-B665-E2441BAC8980}" srcOrd="0" destOrd="0" presId="urn:microsoft.com/office/officeart/2005/8/layout/process1"/>
    <dgm:cxn modelId="{2397C827-8984-194B-8928-4D2ADE28EAC0}" type="presOf" srcId="{D0C27DF4-D62B-B844-AB9E-11E721E2C939}" destId="{A625BBD8-7278-6C4D-9DBD-89C5C53420F0}" srcOrd="0" destOrd="0" presId="urn:microsoft.com/office/officeart/2005/8/layout/process1"/>
    <dgm:cxn modelId="{AFC2FA44-ADE1-1B44-AA4B-5620E7E1CC9A}" type="presOf" srcId="{02AEB0B8-1D20-8942-9FA7-425AAA193D1E}" destId="{588FF6C2-DC34-8643-8A16-BA54467B7B01}" srcOrd="0" destOrd="0" presId="urn:microsoft.com/office/officeart/2005/8/layout/process1"/>
    <dgm:cxn modelId="{DCFFAE48-3338-5E45-B89B-97A7AF30AE70}" type="presOf" srcId="{4B82EDA1-49A4-6844-8D92-EA4F5022A081}" destId="{578C7065-D297-B641-A0A9-1531874B0091}" srcOrd="1" destOrd="0" presId="urn:microsoft.com/office/officeart/2005/8/layout/process1"/>
    <dgm:cxn modelId="{33C2D149-20B0-8640-85A8-7CE59686154F}" type="presOf" srcId="{4B82EDA1-49A4-6844-8D92-EA4F5022A081}" destId="{AF8E12EB-2BB4-2741-BC94-886CDCB21584}" srcOrd="0" destOrd="0" presId="urn:microsoft.com/office/officeart/2005/8/layout/process1"/>
    <dgm:cxn modelId="{8351ED59-7B46-C04C-BF04-85EDF469F720}" srcId="{02AEB0B8-1D20-8942-9FA7-425AAA193D1E}" destId="{AEDA6228-B682-6349-A368-293AC656A6C5}" srcOrd="1" destOrd="0" parTransId="{16681F99-4744-E549-A247-CF2D87EF7A93}" sibTransId="{4290765F-8E48-4D42-83E2-41BC3550287B}"/>
    <dgm:cxn modelId="{0DED7B7A-EBAD-5F4F-AB4F-9399E08CB8AD}" type="presOf" srcId="{4290765F-8E48-4D42-83E2-41BC3550287B}" destId="{119B521F-69B2-F143-860F-4BA27153F70D}" srcOrd="1" destOrd="0" presId="urn:microsoft.com/office/officeart/2005/8/layout/process1"/>
    <dgm:cxn modelId="{C92EF283-4264-B94E-8507-9ADA32813779}" srcId="{02AEB0B8-1D20-8942-9FA7-425AAA193D1E}" destId="{00734369-9B05-2349-98EE-317300C1213D}" srcOrd="2" destOrd="0" parTransId="{8596E795-0655-9442-9707-40ED0A4F2062}" sibTransId="{4C7887A7-89F5-7645-908F-53C9C2822BC5}"/>
    <dgm:cxn modelId="{ADCC509D-E78D-DF48-850E-74B5786739CB}" srcId="{02AEB0B8-1D20-8942-9FA7-425AAA193D1E}" destId="{D0C27DF4-D62B-B844-AB9E-11E721E2C939}" srcOrd="0" destOrd="0" parTransId="{801E6C02-3B93-6E46-BF28-A39F6962D22D}" sibTransId="{4B82EDA1-49A4-6844-8D92-EA4F5022A081}"/>
    <dgm:cxn modelId="{B94D43E1-B164-9640-BF13-F0B741A0F2EA}" type="presOf" srcId="{AEDA6228-B682-6349-A368-293AC656A6C5}" destId="{4270A86A-9FAB-FD44-A749-CE875B8EDC47}" srcOrd="0" destOrd="0" presId="urn:microsoft.com/office/officeart/2005/8/layout/process1"/>
    <dgm:cxn modelId="{19A75E41-084C-1748-A834-D441A9491467}" type="presParOf" srcId="{588FF6C2-DC34-8643-8A16-BA54467B7B01}" destId="{A625BBD8-7278-6C4D-9DBD-89C5C53420F0}" srcOrd="0" destOrd="0" presId="urn:microsoft.com/office/officeart/2005/8/layout/process1"/>
    <dgm:cxn modelId="{F684FC4E-363C-5A45-869B-4D2004AF8005}" type="presParOf" srcId="{588FF6C2-DC34-8643-8A16-BA54467B7B01}" destId="{AF8E12EB-2BB4-2741-BC94-886CDCB21584}" srcOrd="1" destOrd="0" presId="urn:microsoft.com/office/officeart/2005/8/layout/process1"/>
    <dgm:cxn modelId="{1474E4C7-9245-FD4D-BB8E-76F09A42BA83}" type="presParOf" srcId="{AF8E12EB-2BB4-2741-BC94-886CDCB21584}" destId="{578C7065-D297-B641-A0A9-1531874B0091}" srcOrd="0" destOrd="0" presId="urn:microsoft.com/office/officeart/2005/8/layout/process1"/>
    <dgm:cxn modelId="{5ECE3D47-0880-A340-B4FE-1FCB3A82D4EC}" type="presParOf" srcId="{588FF6C2-DC34-8643-8A16-BA54467B7B01}" destId="{4270A86A-9FAB-FD44-A749-CE875B8EDC47}" srcOrd="2" destOrd="0" presId="urn:microsoft.com/office/officeart/2005/8/layout/process1"/>
    <dgm:cxn modelId="{49CE57A1-4564-6548-AA46-643573298C0F}" type="presParOf" srcId="{588FF6C2-DC34-8643-8A16-BA54467B7B01}" destId="{279829C0-A37D-074D-8055-AE6DE3978F0A}" srcOrd="3" destOrd="0" presId="urn:microsoft.com/office/officeart/2005/8/layout/process1"/>
    <dgm:cxn modelId="{2475882F-AE75-844A-9375-74ED837B10C2}" type="presParOf" srcId="{279829C0-A37D-074D-8055-AE6DE3978F0A}" destId="{119B521F-69B2-F143-860F-4BA27153F70D}" srcOrd="0" destOrd="0" presId="urn:microsoft.com/office/officeart/2005/8/layout/process1"/>
    <dgm:cxn modelId="{DB90CEE3-2429-3443-AB4B-6203463368B9}" type="presParOf" srcId="{588FF6C2-DC34-8643-8A16-BA54467B7B01}" destId="{1FE225E3-66EA-E942-B665-E2441BAC8980}" srcOrd="4"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2AEB0B8-1D20-8942-9FA7-425AAA193D1E}" type="doc">
      <dgm:prSet loTypeId="urn:microsoft.com/office/officeart/2005/8/layout/process1" loCatId="process" qsTypeId="urn:microsoft.com/office/officeart/2005/8/quickstyle/simple4" qsCatId="simple" csTypeId="urn:microsoft.com/office/officeart/2005/8/colors/accent1_2" csCatId="accent1" phldr="1"/>
      <dgm:spPr/>
    </dgm:pt>
    <dgm:pt modelId="{D0C27DF4-D62B-B844-AB9E-11E721E2C939}">
      <dgm:prSet phldrT="[Text]"/>
      <dgm:spPr>
        <a:solidFill>
          <a:schemeClr val="accent5">
            <a:alpha val="90000"/>
          </a:schemeClr>
        </a:solidFill>
      </dgm:spPr>
      <dgm:t>
        <a:bodyPr/>
        <a:lstStyle/>
        <a:p>
          <a:r>
            <a:rPr lang="en-US" dirty="0"/>
            <a:t>Remove</a:t>
          </a:r>
          <a:r>
            <a:rPr lang="en-US" baseline="0" dirty="0"/>
            <a:t> reads below a within individual coverage level</a:t>
          </a:r>
          <a:endParaRPr lang="en-US" dirty="0"/>
        </a:p>
      </dgm:t>
    </dgm:pt>
    <dgm:pt modelId="{801E6C02-3B93-6E46-BF28-A39F6962D22D}" type="parTrans" cxnId="{ADCC509D-E78D-DF48-850E-74B5786739CB}">
      <dgm:prSet/>
      <dgm:spPr/>
      <dgm:t>
        <a:bodyPr/>
        <a:lstStyle/>
        <a:p>
          <a:endParaRPr lang="en-US"/>
        </a:p>
      </dgm:t>
    </dgm:pt>
    <dgm:pt modelId="{4B82EDA1-49A4-6844-8D92-EA4F5022A081}" type="sibTrans" cxnId="{ADCC509D-E78D-DF48-850E-74B5786739CB}">
      <dgm:prSet/>
      <dgm:spPr/>
      <dgm:t>
        <a:bodyPr/>
        <a:lstStyle/>
        <a:p>
          <a:endParaRPr lang="en-US"/>
        </a:p>
      </dgm:t>
    </dgm:pt>
    <dgm:pt modelId="{AEDA6228-B682-6349-A368-293AC656A6C5}">
      <dgm:prSet phldrT="[Text]"/>
      <dgm:spPr>
        <a:solidFill>
          <a:schemeClr val="accent5">
            <a:alpha val="90000"/>
          </a:schemeClr>
        </a:solidFill>
      </dgm:spPr>
      <dgm:t>
        <a:bodyPr/>
        <a:lstStyle/>
        <a:p>
          <a:r>
            <a:rPr lang="en-US" dirty="0"/>
            <a:t>Remove</a:t>
          </a:r>
          <a:r>
            <a:rPr lang="en-US" baseline="0" dirty="0"/>
            <a:t> reads below an among individual coverage level</a:t>
          </a:r>
          <a:endParaRPr lang="en-US" dirty="0"/>
        </a:p>
      </dgm:t>
    </dgm:pt>
    <dgm:pt modelId="{16681F99-4744-E549-A247-CF2D87EF7A93}" type="parTrans" cxnId="{8351ED59-7B46-C04C-BF04-85EDF469F720}">
      <dgm:prSet/>
      <dgm:spPr/>
      <dgm:t>
        <a:bodyPr/>
        <a:lstStyle/>
        <a:p>
          <a:endParaRPr lang="en-US"/>
        </a:p>
      </dgm:t>
    </dgm:pt>
    <dgm:pt modelId="{4290765F-8E48-4D42-83E2-41BC3550287B}" type="sibTrans" cxnId="{8351ED59-7B46-C04C-BF04-85EDF469F720}">
      <dgm:prSet/>
      <dgm:spPr/>
      <dgm:t>
        <a:bodyPr/>
        <a:lstStyle/>
        <a:p>
          <a:endParaRPr lang="en-US"/>
        </a:p>
      </dgm:t>
    </dgm:pt>
    <dgm:pt modelId="{00734369-9B05-2349-98EE-317300C1213D}">
      <dgm:prSet phldrT="[Text]"/>
      <dgm:spPr>
        <a:solidFill>
          <a:schemeClr val="accent5">
            <a:alpha val="90000"/>
          </a:schemeClr>
        </a:solidFill>
      </dgm:spPr>
      <dgm:t>
        <a:bodyPr/>
        <a:lstStyle/>
        <a:p>
          <a:r>
            <a:rPr lang="en-US" dirty="0"/>
            <a:t>Cluster reads by aligned</a:t>
          </a:r>
          <a:r>
            <a:rPr lang="en-US" baseline="0" dirty="0"/>
            <a:t> sequence similarity*</a:t>
          </a:r>
          <a:endParaRPr lang="en-US" dirty="0"/>
        </a:p>
      </dgm:t>
    </dgm:pt>
    <dgm:pt modelId="{8596E795-0655-9442-9707-40ED0A4F2062}" type="parTrans" cxnId="{C92EF283-4264-B94E-8507-9ADA32813779}">
      <dgm:prSet/>
      <dgm:spPr/>
      <dgm:t>
        <a:bodyPr/>
        <a:lstStyle/>
        <a:p>
          <a:endParaRPr lang="en-US"/>
        </a:p>
      </dgm:t>
    </dgm:pt>
    <dgm:pt modelId="{4C7887A7-89F5-7645-908F-53C9C2822BC5}" type="sibTrans" cxnId="{C92EF283-4264-B94E-8507-9ADA32813779}">
      <dgm:prSet/>
      <dgm:spPr/>
      <dgm:t>
        <a:bodyPr/>
        <a:lstStyle/>
        <a:p>
          <a:endParaRPr lang="en-US"/>
        </a:p>
      </dgm:t>
    </dgm:pt>
    <dgm:pt modelId="{588FF6C2-DC34-8643-8A16-BA54467B7B01}" type="pres">
      <dgm:prSet presAssocID="{02AEB0B8-1D20-8942-9FA7-425AAA193D1E}" presName="Name0" presStyleCnt="0">
        <dgm:presLayoutVars>
          <dgm:dir/>
          <dgm:resizeHandles val="exact"/>
        </dgm:presLayoutVars>
      </dgm:prSet>
      <dgm:spPr/>
    </dgm:pt>
    <dgm:pt modelId="{A625BBD8-7278-6C4D-9DBD-89C5C53420F0}" type="pres">
      <dgm:prSet presAssocID="{D0C27DF4-D62B-B844-AB9E-11E721E2C939}" presName="node" presStyleLbl="node1" presStyleIdx="0" presStyleCnt="3">
        <dgm:presLayoutVars>
          <dgm:bulletEnabled val="1"/>
        </dgm:presLayoutVars>
      </dgm:prSet>
      <dgm:spPr/>
    </dgm:pt>
    <dgm:pt modelId="{AF8E12EB-2BB4-2741-BC94-886CDCB21584}" type="pres">
      <dgm:prSet presAssocID="{4B82EDA1-49A4-6844-8D92-EA4F5022A081}" presName="sibTrans" presStyleLbl="sibTrans2D1" presStyleIdx="0" presStyleCnt="2"/>
      <dgm:spPr/>
    </dgm:pt>
    <dgm:pt modelId="{578C7065-D297-B641-A0A9-1531874B0091}" type="pres">
      <dgm:prSet presAssocID="{4B82EDA1-49A4-6844-8D92-EA4F5022A081}" presName="connectorText" presStyleLbl="sibTrans2D1" presStyleIdx="0" presStyleCnt="2"/>
      <dgm:spPr/>
    </dgm:pt>
    <dgm:pt modelId="{4270A86A-9FAB-FD44-A749-CE875B8EDC47}" type="pres">
      <dgm:prSet presAssocID="{AEDA6228-B682-6349-A368-293AC656A6C5}" presName="node" presStyleLbl="node1" presStyleIdx="1" presStyleCnt="3">
        <dgm:presLayoutVars>
          <dgm:bulletEnabled val="1"/>
        </dgm:presLayoutVars>
      </dgm:prSet>
      <dgm:spPr/>
    </dgm:pt>
    <dgm:pt modelId="{279829C0-A37D-074D-8055-AE6DE3978F0A}" type="pres">
      <dgm:prSet presAssocID="{4290765F-8E48-4D42-83E2-41BC3550287B}" presName="sibTrans" presStyleLbl="sibTrans2D1" presStyleIdx="1" presStyleCnt="2"/>
      <dgm:spPr/>
    </dgm:pt>
    <dgm:pt modelId="{119B521F-69B2-F143-860F-4BA27153F70D}" type="pres">
      <dgm:prSet presAssocID="{4290765F-8E48-4D42-83E2-41BC3550287B}" presName="connectorText" presStyleLbl="sibTrans2D1" presStyleIdx="1" presStyleCnt="2"/>
      <dgm:spPr/>
    </dgm:pt>
    <dgm:pt modelId="{1FE225E3-66EA-E942-B665-E2441BAC8980}" type="pres">
      <dgm:prSet presAssocID="{00734369-9B05-2349-98EE-317300C1213D}" presName="node" presStyleLbl="node1" presStyleIdx="2" presStyleCnt="3">
        <dgm:presLayoutVars>
          <dgm:bulletEnabled val="1"/>
        </dgm:presLayoutVars>
      </dgm:prSet>
      <dgm:spPr/>
    </dgm:pt>
  </dgm:ptLst>
  <dgm:cxnLst>
    <dgm:cxn modelId="{36CA322F-F67D-A844-9CC6-0FCD9320BD7D}" type="presOf" srcId="{AEDA6228-B682-6349-A368-293AC656A6C5}" destId="{4270A86A-9FAB-FD44-A749-CE875B8EDC47}" srcOrd="0" destOrd="0" presId="urn:microsoft.com/office/officeart/2005/8/layout/process1"/>
    <dgm:cxn modelId="{DF76C13F-047E-874B-A9EC-BC112772BCA5}" type="presOf" srcId="{D0C27DF4-D62B-B844-AB9E-11E721E2C939}" destId="{A625BBD8-7278-6C4D-9DBD-89C5C53420F0}" srcOrd="0" destOrd="0" presId="urn:microsoft.com/office/officeart/2005/8/layout/process1"/>
    <dgm:cxn modelId="{8351ED59-7B46-C04C-BF04-85EDF469F720}" srcId="{02AEB0B8-1D20-8942-9FA7-425AAA193D1E}" destId="{AEDA6228-B682-6349-A368-293AC656A6C5}" srcOrd="1" destOrd="0" parTransId="{16681F99-4744-E549-A247-CF2D87EF7A93}" sibTransId="{4290765F-8E48-4D42-83E2-41BC3550287B}"/>
    <dgm:cxn modelId="{C92EF283-4264-B94E-8507-9ADA32813779}" srcId="{02AEB0B8-1D20-8942-9FA7-425AAA193D1E}" destId="{00734369-9B05-2349-98EE-317300C1213D}" srcOrd="2" destOrd="0" parTransId="{8596E795-0655-9442-9707-40ED0A4F2062}" sibTransId="{4C7887A7-89F5-7645-908F-53C9C2822BC5}"/>
    <dgm:cxn modelId="{30B0108D-17F0-4244-8198-13FC5B58A81B}" type="presOf" srcId="{00734369-9B05-2349-98EE-317300C1213D}" destId="{1FE225E3-66EA-E942-B665-E2441BAC8980}" srcOrd="0" destOrd="0" presId="urn:microsoft.com/office/officeart/2005/8/layout/process1"/>
    <dgm:cxn modelId="{35E5058F-F599-C741-BC05-FA41ADB2CDF2}" type="presOf" srcId="{4B82EDA1-49A4-6844-8D92-EA4F5022A081}" destId="{AF8E12EB-2BB4-2741-BC94-886CDCB21584}" srcOrd="0" destOrd="0" presId="urn:microsoft.com/office/officeart/2005/8/layout/process1"/>
    <dgm:cxn modelId="{ADCC509D-E78D-DF48-850E-74B5786739CB}" srcId="{02AEB0B8-1D20-8942-9FA7-425AAA193D1E}" destId="{D0C27DF4-D62B-B844-AB9E-11E721E2C939}" srcOrd="0" destOrd="0" parTransId="{801E6C02-3B93-6E46-BF28-A39F6962D22D}" sibTransId="{4B82EDA1-49A4-6844-8D92-EA4F5022A081}"/>
    <dgm:cxn modelId="{532021A7-B5E7-854A-A4B0-622536BF28A2}" type="presOf" srcId="{4B82EDA1-49A4-6844-8D92-EA4F5022A081}" destId="{578C7065-D297-B641-A0A9-1531874B0091}" srcOrd="1" destOrd="0" presId="urn:microsoft.com/office/officeart/2005/8/layout/process1"/>
    <dgm:cxn modelId="{E978CBCC-01C6-EF4E-A8F6-6A67B9903DD0}" type="presOf" srcId="{4290765F-8E48-4D42-83E2-41BC3550287B}" destId="{279829C0-A37D-074D-8055-AE6DE3978F0A}" srcOrd="0" destOrd="0" presId="urn:microsoft.com/office/officeart/2005/8/layout/process1"/>
    <dgm:cxn modelId="{1F0637E4-7526-1D4F-B97E-56D88D2A0D70}" type="presOf" srcId="{4290765F-8E48-4D42-83E2-41BC3550287B}" destId="{119B521F-69B2-F143-860F-4BA27153F70D}" srcOrd="1" destOrd="0" presId="urn:microsoft.com/office/officeart/2005/8/layout/process1"/>
    <dgm:cxn modelId="{5F8C76EF-C879-2243-B1A6-74301DDF10D6}" type="presOf" srcId="{02AEB0B8-1D20-8942-9FA7-425AAA193D1E}" destId="{588FF6C2-DC34-8643-8A16-BA54467B7B01}" srcOrd="0" destOrd="0" presId="urn:microsoft.com/office/officeart/2005/8/layout/process1"/>
    <dgm:cxn modelId="{4FE04E23-FDE2-A942-B284-13E92DB8FC33}" type="presParOf" srcId="{588FF6C2-DC34-8643-8A16-BA54467B7B01}" destId="{A625BBD8-7278-6C4D-9DBD-89C5C53420F0}" srcOrd="0" destOrd="0" presId="urn:microsoft.com/office/officeart/2005/8/layout/process1"/>
    <dgm:cxn modelId="{3093B752-6598-8C49-BEF6-2BD77872E7EB}" type="presParOf" srcId="{588FF6C2-DC34-8643-8A16-BA54467B7B01}" destId="{AF8E12EB-2BB4-2741-BC94-886CDCB21584}" srcOrd="1" destOrd="0" presId="urn:microsoft.com/office/officeart/2005/8/layout/process1"/>
    <dgm:cxn modelId="{DD1A9699-B5CA-3046-A138-AB5FCE6B9C2E}" type="presParOf" srcId="{AF8E12EB-2BB4-2741-BC94-886CDCB21584}" destId="{578C7065-D297-B641-A0A9-1531874B0091}" srcOrd="0" destOrd="0" presId="urn:microsoft.com/office/officeart/2005/8/layout/process1"/>
    <dgm:cxn modelId="{85217F79-30ED-0B40-8F29-962E16E87443}" type="presParOf" srcId="{588FF6C2-DC34-8643-8A16-BA54467B7B01}" destId="{4270A86A-9FAB-FD44-A749-CE875B8EDC47}" srcOrd="2" destOrd="0" presId="urn:microsoft.com/office/officeart/2005/8/layout/process1"/>
    <dgm:cxn modelId="{13D20EA1-A7EC-A54E-8D54-772A27235722}" type="presParOf" srcId="{588FF6C2-DC34-8643-8A16-BA54467B7B01}" destId="{279829C0-A37D-074D-8055-AE6DE3978F0A}" srcOrd="3" destOrd="0" presId="urn:microsoft.com/office/officeart/2005/8/layout/process1"/>
    <dgm:cxn modelId="{5E6FF057-3702-FD44-837A-1FAF62007027}" type="presParOf" srcId="{279829C0-A37D-074D-8055-AE6DE3978F0A}" destId="{119B521F-69B2-F143-860F-4BA27153F70D}" srcOrd="0" destOrd="0" presId="urn:microsoft.com/office/officeart/2005/8/layout/process1"/>
    <dgm:cxn modelId="{D0B8CBA3-0F19-E249-AC82-CB95591589AF}" type="presParOf" srcId="{588FF6C2-DC34-8643-8A16-BA54467B7B01}" destId="{1FE225E3-66EA-E942-B665-E2441BAC8980}" srcOrd="4" destOrd="0" presId="urn:microsoft.com/office/officeart/2005/8/layout/process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25BBD8-7278-6C4D-9DBD-89C5C53420F0}">
      <dsp:nvSpPr>
        <dsp:cNvPr id="0" name=""/>
        <dsp:cNvSpPr/>
      </dsp:nvSpPr>
      <dsp:spPr>
        <a:xfrm>
          <a:off x="7150" y="88537"/>
          <a:ext cx="2137322" cy="1282393"/>
        </a:xfrm>
        <a:prstGeom prst="roundRect">
          <a:avLst>
            <a:gd name="adj" fmla="val 10000"/>
          </a:avLst>
        </a:prstGeom>
        <a:solidFill>
          <a:schemeClr val="accent2">
            <a:alpha val="86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Cluster reads within individuals into loci</a:t>
          </a:r>
        </a:p>
      </dsp:txBody>
      <dsp:txXfrm>
        <a:off x="44710" y="126097"/>
        <a:ext cx="2062202" cy="1207273"/>
      </dsp:txXfrm>
    </dsp:sp>
    <dsp:sp modelId="{AF8E12EB-2BB4-2741-BC94-886CDCB21584}">
      <dsp:nvSpPr>
        <dsp:cNvPr id="0" name=""/>
        <dsp:cNvSpPr/>
      </dsp:nvSpPr>
      <dsp:spPr>
        <a:xfrm>
          <a:off x="2358205"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2358205" y="570716"/>
        <a:ext cx="317178" cy="318034"/>
      </dsp:txXfrm>
    </dsp:sp>
    <dsp:sp modelId="{4270A86A-9FAB-FD44-A749-CE875B8EDC47}">
      <dsp:nvSpPr>
        <dsp:cNvPr id="0" name=""/>
        <dsp:cNvSpPr/>
      </dsp:nvSpPr>
      <dsp:spPr>
        <a:xfrm>
          <a:off x="2999402" y="88537"/>
          <a:ext cx="2137322" cy="1282393"/>
        </a:xfrm>
        <a:prstGeom prst="roundRect">
          <a:avLst>
            <a:gd name="adj" fmla="val 10000"/>
          </a:avLst>
        </a:prstGeom>
        <a:solidFill>
          <a:schemeClr val="accent2">
            <a:alpha val="86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Call SNPs in loci within individuals</a:t>
          </a:r>
        </a:p>
      </dsp:txBody>
      <dsp:txXfrm>
        <a:off x="3036962" y="126097"/>
        <a:ext cx="2062202" cy="1207273"/>
      </dsp:txXfrm>
    </dsp:sp>
    <dsp:sp modelId="{279829C0-A37D-074D-8055-AE6DE3978F0A}">
      <dsp:nvSpPr>
        <dsp:cNvPr id="0" name=""/>
        <dsp:cNvSpPr/>
      </dsp:nvSpPr>
      <dsp:spPr>
        <a:xfrm>
          <a:off x="5350457"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5350457" y="570716"/>
        <a:ext cx="317178" cy="318034"/>
      </dsp:txXfrm>
    </dsp:sp>
    <dsp:sp modelId="{1FE225E3-66EA-E942-B665-E2441BAC8980}">
      <dsp:nvSpPr>
        <dsp:cNvPr id="0" name=""/>
        <dsp:cNvSpPr/>
      </dsp:nvSpPr>
      <dsp:spPr>
        <a:xfrm>
          <a:off x="5991654" y="88537"/>
          <a:ext cx="2137322" cy="1282393"/>
        </a:xfrm>
        <a:prstGeom prst="roundRect">
          <a:avLst>
            <a:gd name="adj" fmla="val 10000"/>
          </a:avLst>
        </a:prstGeom>
        <a:solidFill>
          <a:schemeClr val="accent2">
            <a:alpha val="86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Cluster loci across</a:t>
          </a:r>
          <a:r>
            <a:rPr lang="en-US" sz="2100" kern="1200" baseline="0" dirty="0"/>
            <a:t> individuals</a:t>
          </a:r>
          <a:endParaRPr lang="en-US" sz="2100" kern="1200" dirty="0"/>
        </a:p>
      </dsp:txBody>
      <dsp:txXfrm>
        <a:off x="6029214" y="126097"/>
        <a:ext cx="2062202" cy="120727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25BBD8-7278-6C4D-9DBD-89C5C53420F0}">
      <dsp:nvSpPr>
        <dsp:cNvPr id="0" name=""/>
        <dsp:cNvSpPr/>
      </dsp:nvSpPr>
      <dsp:spPr>
        <a:xfrm>
          <a:off x="7150" y="88537"/>
          <a:ext cx="2137322" cy="1282393"/>
        </a:xfrm>
        <a:prstGeom prst="roundRect">
          <a:avLst>
            <a:gd name="adj" fmla="val 10000"/>
          </a:avLst>
        </a:prstGeom>
        <a:solidFill>
          <a:schemeClr val="accent3">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Remove reads below a</a:t>
          </a:r>
          <a:r>
            <a:rPr lang="en-US" sz="2000" kern="1200" baseline="0" dirty="0"/>
            <a:t> coverage cutoff</a:t>
          </a:r>
          <a:endParaRPr lang="en-US" sz="2000" kern="1200" dirty="0"/>
        </a:p>
      </dsp:txBody>
      <dsp:txXfrm>
        <a:off x="44710" y="126097"/>
        <a:ext cx="2062202" cy="1207273"/>
      </dsp:txXfrm>
    </dsp:sp>
    <dsp:sp modelId="{AF8E12EB-2BB4-2741-BC94-886CDCB21584}">
      <dsp:nvSpPr>
        <dsp:cNvPr id="0" name=""/>
        <dsp:cNvSpPr/>
      </dsp:nvSpPr>
      <dsp:spPr>
        <a:xfrm>
          <a:off x="2358205"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2358205" y="570716"/>
        <a:ext cx="317178" cy="318034"/>
      </dsp:txXfrm>
    </dsp:sp>
    <dsp:sp modelId="{4270A86A-9FAB-FD44-A749-CE875B8EDC47}">
      <dsp:nvSpPr>
        <dsp:cNvPr id="0" name=""/>
        <dsp:cNvSpPr/>
      </dsp:nvSpPr>
      <dsp:spPr>
        <a:xfrm>
          <a:off x="2999402" y="88537"/>
          <a:ext cx="2137322" cy="1282393"/>
        </a:xfrm>
        <a:prstGeom prst="roundRect">
          <a:avLst>
            <a:gd name="adj" fmla="val 10000"/>
          </a:avLst>
        </a:prstGeom>
        <a:solidFill>
          <a:schemeClr val="accent3">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Match allelic pairs of reads</a:t>
          </a:r>
        </a:p>
      </dsp:txBody>
      <dsp:txXfrm>
        <a:off x="3036962" y="126097"/>
        <a:ext cx="2062202" cy="1207273"/>
      </dsp:txXfrm>
    </dsp:sp>
    <dsp:sp modelId="{279829C0-A37D-074D-8055-AE6DE3978F0A}">
      <dsp:nvSpPr>
        <dsp:cNvPr id="0" name=""/>
        <dsp:cNvSpPr/>
      </dsp:nvSpPr>
      <dsp:spPr>
        <a:xfrm>
          <a:off x="5350457"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5350457" y="570716"/>
        <a:ext cx="317178" cy="318034"/>
      </dsp:txXfrm>
    </dsp:sp>
    <dsp:sp modelId="{1FE225E3-66EA-E942-B665-E2441BAC8980}">
      <dsp:nvSpPr>
        <dsp:cNvPr id="0" name=""/>
        <dsp:cNvSpPr/>
      </dsp:nvSpPr>
      <dsp:spPr>
        <a:xfrm>
          <a:off x="5991654" y="88537"/>
          <a:ext cx="2137322" cy="1282393"/>
        </a:xfrm>
        <a:prstGeom prst="roundRect">
          <a:avLst>
            <a:gd name="adj" fmla="val 10000"/>
          </a:avLst>
        </a:prstGeom>
        <a:solidFill>
          <a:schemeClr val="accent3">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Merge allelic pairs that share a read into loci</a:t>
          </a:r>
        </a:p>
      </dsp:txBody>
      <dsp:txXfrm>
        <a:off x="6029214" y="126097"/>
        <a:ext cx="2062202" cy="120727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25BBD8-7278-6C4D-9DBD-89C5C53420F0}">
      <dsp:nvSpPr>
        <dsp:cNvPr id="0" name=""/>
        <dsp:cNvSpPr/>
      </dsp:nvSpPr>
      <dsp:spPr>
        <a:xfrm>
          <a:off x="7150" y="88537"/>
          <a:ext cx="2137322" cy="1282393"/>
        </a:xfrm>
        <a:prstGeom prst="roundRect">
          <a:avLst>
            <a:gd name="adj" fmla="val 10000"/>
          </a:avLst>
        </a:prstGeom>
        <a:solidFill>
          <a:schemeClr val="accent5">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Remove</a:t>
          </a:r>
          <a:r>
            <a:rPr lang="en-US" sz="1900" kern="1200" baseline="0" dirty="0"/>
            <a:t> reads below a within individual coverage level</a:t>
          </a:r>
          <a:endParaRPr lang="en-US" sz="1900" kern="1200" dirty="0"/>
        </a:p>
      </dsp:txBody>
      <dsp:txXfrm>
        <a:off x="44710" y="126097"/>
        <a:ext cx="2062202" cy="1207273"/>
      </dsp:txXfrm>
    </dsp:sp>
    <dsp:sp modelId="{AF8E12EB-2BB4-2741-BC94-886CDCB21584}">
      <dsp:nvSpPr>
        <dsp:cNvPr id="0" name=""/>
        <dsp:cNvSpPr/>
      </dsp:nvSpPr>
      <dsp:spPr>
        <a:xfrm>
          <a:off x="2358205"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358205" y="570716"/>
        <a:ext cx="317178" cy="318034"/>
      </dsp:txXfrm>
    </dsp:sp>
    <dsp:sp modelId="{4270A86A-9FAB-FD44-A749-CE875B8EDC47}">
      <dsp:nvSpPr>
        <dsp:cNvPr id="0" name=""/>
        <dsp:cNvSpPr/>
      </dsp:nvSpPr>
      <dsp:spPr>
        <a:xfrm>
          <a:off x="2999402" y="88537"/>
          <a:ext cx="2137322" cy="1282393"/>
        </a:xfrm>
        <a:prstGeom prst="roundRect">
          <a:avLst>
            <a:gd name="adj" fmla="val 10000"/>
          </a:avLst>
        </a:prstGeom>
        <a:solidFill>
          <a:schemeClr val="accent5">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Remove</a:t>
          </a:r>
          <a:r>
            <a:rPr lang="en-US" sz="1900" kern="1200" baseline="0" dirty="0"/>
            <a:t> reads below an among individual coverage level</a:t>
          </a:r>
          <a:endParaRPr lang="en-US" sz="1900" kern="1200" dirty="0"/>
        </a:p>
      </dsp:txBody>
      <dsp:txXfrm>
        <a:off x="3036962" y="126097"/>
        <a:ext cx="2062202" cy="1207273"/>
      </dsp:txXfrm>
    </dsp:sp>
    <dsp:sp modelId="{279829C0-A37D-074D-8055-AE6DE3978F0A}">
      <dsp:nvSpPr>
        <dsp:cNvPr id="0" name=""/>
        <dsp:cNvSpPr/>
      </dsp:nvSpPr>
      <dsp:spPr>
        <a:xfrm>
          <a:off x="5350457" y="464705"/>
          <a:ext cx="453112" cy="53005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5350457" y="570716"/>
        <a:ext cx="317178" cy="318034"/>
      </dsp:txXfrm>
    </dsp:sp>
    <dsp:sp modelId="{1FE225E3-66EA-E942-B665-E2441BAC8980}">
      <dsp:nvSpPr>
        <dsp:cNvPr id="0" name=""/>
        <dsp:cNvSpPr/>
      </dsp:nvSpPr>
      <dsp:spPr>
        <a:xfrm>
          <a:off x="5991654" y="88537"/>
          <a:ext cx="2137322" cy="1282393"/>
        </a:xfrm>
        <a:prstGeom prst="roundRect">
          <a:avLst>
            <a:gd name="adj" fmla="val 10000"/>
          </a:avLst>
        </a:prstGeom>
        <a:solidFill>
          <a:schemeClr val="accent5">
            <a:alpha val="9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Cluster reads by aligned</a:t>
          </a:r>
          <a:r>
            <a:rPr lang="en-US" sz="1900" kern="1200" baseline="0" dirty="0"/>
            <a:t> sequence similarity*</a:t>
          </a:r>
          <a:endParaRPr lang="en-US" sz="1900" kern="1200" dirty="0"/>
        </a:p>
      </dsp:txBody>
      <dsp:txXfrm>
        <a:off x="6029214" y="126097"/>
        <a:ext cx="2062202" cy="1207273"/>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2.png>
</file>

<file path=ppt/media/image35.png>
</file>

<file path=ppt/media/image36.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E682EF-DF42-BE49-A4B7-DE4BDAE7F519}" type="datetimeFigureOut">
              <a:rPr lang="en-US" smtClean="0"/>
              <a:t>2/12/18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377592-5355-8645-956C-436C94C95896}" type="slidenum">
              <a:rPr lang="en-US" smtClean="0"/>
              <a:t>‹#›</a:t>
            </a:fld>
            <a:endParaRPr lang="en-US"/>
          </a:p>
        </p:txBody>
      </p:sp>
    </p:spTree>
    <p:extLst>
      <p:ext uri="{BB962C8B-B14F-4D97-AF65-F5344CB8AC3E}">
        <p14:creationId xmlns:p14="http://schemas.microsoft.com/office/powerpoint/2010/main" val="1693351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figure on the right is a haplotype</a:t>
            </a:r>
            <a:r>
              <a:rPr lang="en-US" baseline="0" dirty="0"/>
              <a:t> network from one simulated rad locus (80 individuals) to demonstrate the complexity of data.  Imagine scaling this up to 20,000 loci.</a:t>
            </a:r>
          </a:p>
          <a:p>
            <a:endParaRPr lang="en-US" baseline="0" dirty="0"/>
          </a:p>
          <a:p>
            <a:r>
              <a:rPr lang="en-US" baseline="0" dirty="0"/>
              <a:t>There’s reason inbred lines are selected for genome assemblies!</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15</a:t>
            </a:fld>
            <a:endParaRPr lang="en-US"/>
          </a:p>
        </p:txBody>
      </p:sp>
    </p:spTree>
    <p:extLst>
      <p:ext uri="{BB962C8B-B14F-4D97-AF65-F5344CB8AC3E}">
        <p14:creationId xmlns:p14="http://schemas.microsoft.com/office/powerpoint/2010/main" val="8614044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Across all pipelines, as expected FST decreases,</a:t>
            </a:r>
            <a:r>
              <a:rPr lang="en-US" baseline="0" dirty="0"/>
              <a:t> the accuracy of FST estimates increases.  However, pipelines subjected to </a:t>
            </a:r>
            <a:r>
              <a:rPr lang="en-US" baseline="0" dirty="0" err="1"/>
              <a:t>overspitting</a:t>
            </a:r>
            <a:r>
              <a:rPr lang="en-US" baseline="0" dirty="0"/>
              <a:t> (Stacks, Stacks-G, and </a:t>
            </a:r>
            <a:r>
              <a:rPr lang="en-US" baseline="0" dirty="0" err="1"/>
              <a:t>aftrRAD</a:t>
            </a:r>
            <a:r>
              <a:rPr lang="en-US" baseline="0" dirty="0"/>
              <a:t>) fair much worse. </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39</a:t>
            </a:fld>
            <a:endParaRPr lang="en-US"/>
          </a:p>
        </p:txBody>
      </p:sp>
    </p:spTree>
    <p:extLst>
      <p:ext uri="{BB962C8B-B14F-4D97-AF65-F5344CB8AC3E}">
        <p14:creationId xmlns:p14="http://schemas.microsoft.com/office/powerpoint/2010/main" val="10642640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imagine</a:t>
            </a:r>
            <a:r>
              <a:rPr lang="en-US" baseline="0" dirty="0"/>
              <a:t> this happens when alleles are only partially split (i.e. only one rare allele is removed from heterozygous genotypes).  This leads to an artificial increase in the allele that is left as it is inferred to be a homozygote</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40</a:t>
            </a:fld>
            <a:endParaRPr lang="en-US"/>
          </a:p>
        </p:txBody>
      </p:sp>
    </p:spTree>
    <p:extLst>
      <p:ext uri="{BB962C8B-B14F-4D97-AF65-F5344CB8AC3E}">
        <p14:creationId xmlns:p14="http://schemas.microsoft.com/office/powerpoint/2010/main" val="10332900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not </a:t>
            </a:r>
            <a:r>
              <a:rPr lang="en-US" dirty="0" err="1"/>
              <a:t>icecream</a:t>
            </a:r>
            <a:r>
              <a:rPr lang="en-US" dirty="0"/>
              <a:t>!</a:t>
            </a:r>
          </a:p>
        </p:txBody>
      </p:sp>
      <p:sp>
        <p:nvSpPr>
          <p:cNvPr id="4" name="Slide Number Placeholder 3"/>
          <p:cNvSpPr>
            <a:spLocks noGrp="1"/>
          </p:cNvSpPr>
          <p:nvPr>
            <p:ph type="sldNum" sz="quarter" idx="10"/>
          </p:nvPr>
        </p:nvSpPr>
        <p:spPr/>
        <p:txBody>
          <a:bodyPr/>
          <a:lstStyle/>
          <a:p>
            <a:fld id="{12377592-5355-8645-956C-436C94C95896}" type="slidenum">
              <a:rPr lang="en-US" smtClean="0"/>
              <a:t>43</a:t>
            </a:fld>
            <a:endParaRPr lang="en-US"/>
          </a:p>
        </p:txBody>
      </p:sp>
    </p:spTree>
    <p:extLst>
      <p:ext uri="{BB962C8B-B14F-4D97-AF65-F5344CB8AC3E}">
        <p14:creationId xmlns:p14="http://schemas.microsoft.com/office/powerpoint/2010/main" val="1903949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21</a:t>
            </a:fld>
            <a:endParaRPr lang="en-US"/>
          </a:p>
        </p:txBody>
      </p:sp>
    </p:spTree>
    <p:extLst>
      <p:ext uri="{BB962C8B-B14F-4D97-AF65-F5344CB8AC3E}">
        <p14:creationId xmlns:p14="http://schemas.microsoft.com/office/powerpoint/2010/main" val="52473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22</a:t>
            </a:fld>
            <a:endParaRPr lang="en-US"/>
          </a:p>
        </p:txBody>
      </p:sp>
    </p:spTree>
    <p:extLst>
      <p:ext uri="{BB962C8B-B14F-4D97-AF65-F5344CB8AC3E}">
        <p14:creationId xmlns:p14="http://schemas.microsoft.com/office/powerpoint/2010/main" val="1698855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Assembly</a:t>
            </a:r>
            <a:r>
              <a:rPr lang="en-US" baseline="0" dirty="0"/>
              <a:t> parameters were varied for 7 different versions of RADseq pipelines:</a:t>
            </a:r>
          </a:p>
          <a:p>
            <a:endParaRPr lang="en-US" baseline="0" dirty="0"/>
          </a:p>
          <a:p>
            <a:r>
              <a:rPr lang="en-US" baseline="0" dirty="0"/>
              <a:t>dDocent 2.19 - Paired-end and Single-end</a:t>
            </a:r>
          </a:p>
          <a:p>
            <a:r>
              <a:rPr lang="en-US" baseline="0" dirty="0" err="1"/>
              <a:t>pyRAD</a:t>
            </a:r>
            <a:r>
              <a:rPr lang="en-US" baseline="0" dirty="0"/>
              <a:t> 3.0.66- Paired-end and Single-end</a:t>
            </a:r>
          </a:p>
          <a:p>
            <a:r>
              <a:rPr lang="en-US" baseline="0" dirty="0" err="1"/>
              <a:t>aftrRAD</a:t>
            </a:r>
            <a:r>
              <a:rPr lang="en-US" baseline="0" dirty="0"/>
              <a:t> 5.0</a:t>
            </a:r>
          </a:p>
          <a:p>
            <a:r>
              <a:rPr lang="en-US" baseline="0" dirty="0"/>
              <a:t>Stacked v1.40 Using the default </a:t>
            </a:r>
            <a:r>
              <a:rPr lang="en-US" baseline="0" dirty="0" err="1"/>
              <a:t>ungapped</a:t>
            </a:r>
            <a:r>
              <a:rPr lang="en-US" baseline="0" dirty="0"/>
              <a:t> assembly method and new gapped assembly method</a:t>
            </a:r>
          </a:p>
          <a:p>
            <a:endParaRPr lang="en-US" baseline="0" dirty="0"/>
          </a:p>
          <a:p>
            <a:r>
              <a:rPr lang="en-US" baseline="0" dirty="0"/>
              <a:t>Note how the scales on each graph change.</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24</a:t>
            </a:fld>
            <a:endParaRPr lang="en-US"/>
          </a:p>
        </p:txBody>
      </p:sp>
    </p:spTree>
    <p:extLst>
      <p:ext uri="{BB962C8B-B14F-4D97-AF65-F5344CB8AC3E}">
        <p14:creationId xmlns:p14="http://schemas.microsoft.com/office/powerpoint/2010/main" val="17351729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pattern is similar if using a 5% cutoff.</a:t>
            </a:r>
            <a:r>
              <a:rPr lang="en-US" baseline="0" dirty="0"/>
              <a:t> Past 1% INDELs Stacks</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25</a:t>
            </a:fld>
            <a:endParaRPr lang="en-US"/>
          </a:p>
        </p:txBody>
      </p:sp>
    </p:spTree>
    <p:extLst>
      <p:ext uri="{BB962C8B-B14F-4D97-AF65-F5344CB8AC3E}">
        <p14:creationId xmlns:p14="http://schemas.microsoft.com/office/powerpoint/2010/main" val="10580123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a:t>
            </a:r>
            <a:r>
              <a:rPr lang="en-US" baseline="0" dirty="0"/>
              <a:t> I used non-equilibrium simulations, it’s difficult to predict exact values for </a:t>
            </a:r>
            <a:r>
              <a:rPr lang="en-US" baseline="0" dirty="0" err="1"/>
              <a:t>popgen</a:t>
            </a:r>
            <a:r>
              <a:rPr lang="en-US" baseline="0" dirty="0"/>
              <a:t> parameters.  To infer estimates from RADseq data that is unbiased from reference assembly, I created a perfect reference with one read per locus and then mapped reads to the reference.  These alignments were then passed to dDocent and Stacks. These will be used as our expected values.</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33</a:t>
            </a:fld>
            <a:endParaRPr lang="en-US"/>
          </a:p>
        </p:txBody>
      </p:sp>
    </p:spTree>
    <p:extLst>
      <p:ext uri="{BB962C8B-B14F-4D97-AF65-F5344CB8AC3E}">
        <p14:creationId xmlns:p14="http://schemas.microsoft.com/office/powerpoint/2010/main" val="1184940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34</a:t>
            </a:fld>
            <a:endParaRPr lang="en-US"/>
          </a:p>
        </p:txBody>
      </p:sp>
    </p:spTree>
    <p:extLst>
      <p:ext uri="{BB962C8B-B14F-4D97-AF65-F5344CB8AC3E}">
        <p14:creationId xmlns:p14="http://schemas.microsoft.com/office/powerpoint/2010/main" val="973914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a:t>
            </a:r>
            <a:r>
              <a:rPr lang="en-US" baseline="0" dirty="0"/>
              <a:t> how </a:t>
            </a:r>
            <a:r>
              <a:rPr lang="en-US" baseline="0" dirty="0" err="1"/>
              <a:t>pyRAD</a:t>
            </a:r>
            <a:r>
              <a:rPr lang="en-US" baseline="0" dirty="0"/>
              <a:t> and dDocent largely capture the same pattern as our reference data sets</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35</a:t>
            </a:fld>
            <a:endParaRPr lang="en-US"/>
          </a:p>
        </p:txBody>
      </p:sp>
    </p:spTree>
    <p:extLst>
      <p:ext uri="{BB962C8B-B14F-4D97-AF65-F5344CB8AC3E}">
        <p14:creationId xmlns:p14="http://schemas.microsoft.com/office/powerpoint/2010/main" val="1853685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a:t>
            </a:r>
            <a:r>
              <a:rPr lang="en-US" baseline="0" dirty="0"/>
              <a:t>e the the truncation of </a:t>
            </a:r>
            <a:r>
              <a:rPr lang="en-US" baseline="0" dirty="0" err="1"/>
              <a:t>Heterozygosities</a:t>
            </a:r>
            <a:r>
              <a:rPr lang="en-US" baseline="0" dirty="0"/>
              <a:t> observed in both Stacks versions.  </a:t>
            </a:r>
            <a:r>
              <a:rPr lang="en-US" baseline="0" dirty="0" err="1"/>
              <a:t>AftrRAD</a:t>
            </a:r>
            <a:r>
              <a:rPr lang="en-US" baseline="0" dirty="0"/>
              <a:t> is extremely similar but not pictured.</a:t>
            </a:r>
            <a:endParaRPr lang="en-US" dirty="0"/>
          </a:p>
        </p:txBody>
      </p:sp>
      <p:sp>
        <p:nvSpPr>
          <p:cNvPr id="4" name="Slide Number Placeholder 3"/>
          <p:cNvSpPr>
            <a:spLocks noGrp="1"/>
          </p:cNvSpPr>
          <p:nvPr>
            <p:ph type="sldNum" sz="quarter" idx="10"/>
          </p:nvPr>
        </p:nvSpPr>
        <p:spPr/>
        <p:txBody>
          <a:bodyPr/>
          <a:lstStyle/>
          <a:p>
            <a:fld id="{12377592-5355-8645-956C-436C94C95896}" type="slidenum">
              <a:rPr lang="en-US" smtClean="0"/>
              <a:t>36</a:t>
            </a:fld>
            <a:endParaRPr lang="en-US"/>
          </a:p>
        </p:txBody>
      </p:sp>
    </p:spTree>
    <p:extLst>
      <p:ext uri="{BB962C8B-B14F-4D97-AF65-F5344CB8AC3E}">
        <p14:creationId xmlns:p14="http://schemas.microsoft.com/office/powerpoint/2010/main" val="3225949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8556C19-FFD4-0046-85A8-3C428FEF46AB}" type="datetimeFigureOut">
              <a:rPr lang="en-US" smtClean="0"/>
              <a:t>2/12/18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F74D97-BC5B-F44E-A15B-EC5F64B9989B}" type="slidenum">
              <a:rPr lang="en-US" smtClean="0"/>
              <a:t>‹#›</a:t>
            </a:fld>
            <a:endParaRPr lang="en-US"/>
          </a:p>
        </p:txBody>
      </p:sp>
    </p:spTree>
    <p:extLst>
      <p:ext uri="{BB962C8B-B14F-4D97-AF65-F5344CB8AC3E}">
        <p14:creationId xmlns:p14="http://schemas.microsoft.com/office/powerpoint/2010/main" val="1484756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556C19-FFD4-0046-85A8-3C428FEF46AB}" type="datetimeFigureOut">
              <a:rPr lang="en-US" smtClean="0"/>
              <a:t>2/12/18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F74D97-BC5B-F44E-A15B-EC5F64B9989B}" type="slidenum">
              <a:rPr lang="en-US" smtClean="0"/>
              <a:t>‹#›</a:t>
            </a:fld>
            <a:endParaRPr lang="en-US"/>
          </a:p>
        </p:txBody>
      </p:sp>
    </p:spTree>
    <p:extLst>
      <p:ext uri="{BB962C8B-B14F-4D97-AF65-F5344CB8AC3E}">
        <p14:creationId xmlns:p14="http://schemas.microsoft.com/office/powerpoint/2010/main" val="1447509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556C19-FFD4-0046-85A8-3C428FEF46AB}" type="datetimeFigureOut">
              <a:rPr lang="en-US" smtClean="0"/>
              <a:t>2/12/18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F74D97-BC5B-F44E-A15B-EC5F64B9989B}" type="slidenum">
              <a:rPr lang="en-US" smtClean="0"/>
              <a:t>‹#›</a:t>
            </a:fld>
            <a:endParaRPr lang="en-US"/>
          </a:p>
        </p:txBody>
      </p:sp>
    </p:spTree>
    <p:extLst>
      <p:ext uri="{BB962C8B-B14F-4D97-AF65-F5344CB8AC3E}">
        <p14:creationId xmlns:p14="http://schemas.microsoft.com/office/powerpoint/2010/main" val="1592119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270" y="0"/>
            <a:ext cx="10027024" cy="1325563"/>
          </a:xfrm>
        </p:spPr>
        <p:txBody>
          <a:bodyPr anchor="t"/>
          <a:lstStyle/>
          <a:p>
            <a:r>
              <a:rPr lang="en-US"/>
              <a:t>Click to edit Master title style</a:t>
            </a:r>
            <a:endParaRPr lang="en-US" dirty="0"/>
          </a:p>
        </p:txBody>
      </p:sp>
      <p:sp>
        <p:nvSpPr>
          <p:cNvPr id="3" name="Content Placeholder 2"/>
          <p:cNvSpPr>
            <a:spLocks noGrp="1"/>
          </p:cNvSpPr>
          <p:nvPr>
            <p:ph idx="1"/>
          </p:nvPr>
        </p:nvSpPr>
        <p:spPr>
          <a:xfrm>
            <a:off x="58270" y="962494"/>
            <a:ext cx="10027024"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0" y="6339682"/>
            <a:ext cx="2743200" cy="365125"/>
          </a:xfrm>
        </p:spPr>
        <p:txBody>
          <a:bodyPr/>
          <a:lstStyle/>
          <a:p>
            <a:fld id="{D8556C19-FFD4-0046-85A8-3C428FEF46AB}" type="datetimeFigureOut">
              <a:rPr lang="en-US" smtClean="0"/>
              <a:t>2/12/18</a:t>
            </a:fld>
            <a:endParaRPr lang="en-US"/>
          </a:p>
        </p:txBody>
      </p:sp>
      <p:sp>
        <p:nvSpPr>
          <p:cNvPr id="5" name="Footer Placeholder 4"/>
          <p:cNvSpPr>
            <a:spLocks noGrp="1"/>
          </p:cNvSpPr>
          <p:nvPr>
            <p:ph type="ftr" sz="quarter" idx="11"/>
          </p:nvPr>
        </p:nvSpPr>
        <p:spPr>
          <a:xfrm>
            <a:off x="2951629" y="6332351"/>
            <a:ext cx="4114800" cy="365125"/>
          </a:xfrm>
        </p:spPr>
        <p:txBody>
          <a:bodyPr/>
          <a:lstStyle/>
          <a:p>
            <a:endParaRPr lang="en-US" dirty="0"/>
          </a:p>
        </p:txBody>
      </p:sp>
      <p:sp>
        <p:nvSpPr>
          <p:cNvPr id="6" name="Slide Number Placeholder 5"/>
          <p:cNvSpPr>
            <a:spLocks noGrp="1"/>
          </p:cNvSpPr>
          <p:nvPr>
            <p:ph type="sldNum" sz="quarter" idx="12"/>
          </p:nvPr>
        </p:nvSpPr>
        <p:spPr>
          <a:xfrm>
            <a:off x="7274859" y="6332352"/>
            <a:ext cx="2743200" cy="365125"/>
          </a:xfrm>
        </p:spPr>
        <p:txBody>
          <a:bodyPr/>
          <a:lstStyle/>
          <a:p>
            <a:fld id="{1DF74D97-BC5B-F44E-A15B-EC5F64B9989B}" type="slidenum">
              <a:rPr lang="en-US" smtClean="0"/>
              <a:t>‹#›</a:t>
            </a:fld>
            <a:endParaRPr lang="en-US"/>
          </a:p>
        </p:txBody>
      </p:sp>
      <p:cxnSp>
        <p:nvCxnSpPr>
          <p:cNvPr id="9" name="Straight Connector 8"/>
          <p:cNvCxnSpPr/>
          <p:nvPr userDrawn="1"/>
        </p:nvCxnSpPr>
        <p:spPr>
          <a:xfrm flipH="1">
            <a:off x="191589" y="717784"/>
            <a:ext cx="10771632" cy="0"/>
          </a:xfrm>
          <a:prstGeom prst="line">
            <a:avLst/>
          </a:prstGeom>
          <a:ln w="38100">
            <a:solidFill>
              <a:srgbClr val="CDCDC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5463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556C19-FFD4-0046-85A8-3C428FEF46AB}" type="datetimeFigureOut">
              <a:rPr lang="en-US" smtClean="0"/>
              <a:t>2/12/18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F74D97-BC5B-F44E-A15B-EC5F64B9989B}" type="slidenum">
              <a:rPr lang="en-US" smtClean="0"/>
              <a:t>‹#›</a:t>
            </a:fld>
            <a:endParaRPr lang="en-US"/>
          </a:p>
        </p:txBody>
      </p:sp>
    </p:spTree>
    <p:extLst>
      <p:ext uri="{BB962C8B-B14F-4D97-AF65-F5344CB8AC3E}">
        <p14:creationId xmlns:p14="http://schemas.microsoft.com/office/powerpoint/2010/main" val="41587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0341" y="962494"/>
            <a:ext cx="50023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0" y="5493219"/>
            <a:ext cx="2743200" cy="365125"/>
          </a:xfrm>
        </p:spPr>
        <p:txBody>
          <a:bodyPr/>
          <a:lstStyle/>
          <a:p>
            <a:fld id="{D8556C19-FFD4-0046-85A8-3C428FEF46AB}" type="datetimeFigureOut">
              <a:rPr lang="en-US" smtClean="0"/>
              <a:t>2/12/18</a:t>
            </a:fld>
            <a:endParaRPr lang="en-US"/>
          </a:p>
        </p:txBody>
      </p:sp>
      <p:sp>
        <p:nvSpPr>
          <p:cNvPr id="6" name="Footer Placeholder 5"/>
          <p:cNvSpPr>
            <a:spLocks noGrp="1"/>
          </p:cNvSpPr>
          <p:nvPr>
            <p:ph type="ftr" sz="quarter" idx="11"/>
          </p:nvPr>
        </p:nvSpPr>
        <p:spPr>
          <a:xfrm>
            <a:off x="3200400" y="5493219"/>
            <a:ext cx="4114800" cy="365125"/>
          </a:xfrm>
        </p:spPr>
        <p:txBody>
          <a:bodyPr/>
          <a:lstStyle/>
          <a:p>
            <a:endParaRPr lang="en-US"/>
          </a:p>
        </p:txBody>
      </p:sp>
      <p:sp>
        <p:nvSpPr>
          <p:cNvPr id="7" name="Slide Number Placeholder 6"/>
          <p:cNvSpPr>
            <a:spLocks noGrp="1"/>
          </p:cNvSpPr>
          <p:nvPr>
            <p:ph type="sldNum" sz="quarter" idx="12"/>
          </p:nvPr>
        </p:nvSpPr>
        <p:spPr>
          <a:xfrm>
            <a:off x="7772400" y="5493219"/>
            <a:ext cx="2743200" cy="365125"/>
          </a:xfrm>
        </p:spPr>
        <p:txBody>
          <a:bodyPr/>
          <a:lstStyle/>
          <a:p>
            <a:fld id="{1DF74D97-BC5B-F44E-A15B-EC5F64B9989B}" type="slidenum">
              <a:rPr lang="en-US" smtClean="0"/>
              <a:t>‹#›</a:t>
            </a:fld>
            <a:endParaRPr lang="en-US"/>
          </a:p>
        </p:txBody>
      </p:sp>
      <p:sp>
        <p:nvSpPr>
          <p:cNvPr id="16" name="Title 1"/>
          <p:cNvSpPr>
            <a:spLocks noGrp="1"/>
          </p:cNvSpPr>
          <p:nvPr>
            <p:ph type="title"/>
          </p:nvPr>
        </p:nvSpPr>
        <p:spPr>
          <a:xfrm>
            <a:off x="44823" y="0"/>
            <a:ext cx="10027024" cy="1325563"/>
          </a:xfrm>
        </p:spPr>
        <p:txBody>
          <a:bodyPr anchor="t"/>
          <a:lstStyle/>
          <a:p>
            <a:r>
              <a:rPr lang="en-US"/>
              <a:t>Click to edit Master title style</a:t>
            </a:r>
            <a:endParaRPr lang="en-US" dirty="0"/>
          </a:p>
        </p:txBody>
      </p:sp>
      <p:sp>
        <p:nvSpPr>
          <p:cNvPr id="17" name="Content Placeholder 2"/>
          <p:cNvSpPr>
            <a:spLocks noGrp="1"/>
          </p:cNvSpPr>
          <p:nvPr>
            <p:ph sz="half" idx="14"/>
          </p:nvPr>
        </p:nvSpPr>
        <p:spPr>
          <a:xfrm>
            <a:off x="5042647" y="962494"/>
            <a:ext cx="50023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p:cNvCxnSpPr/>
          <p:nvPr userDrawn="1"/>
        </p:nvCxnSpPr>
        <p:spPr>
          <a:xfrm flipH="1">
            <a:off x="191589" y="717784"/>
            <a:ext cx="10771632" cy="0"/>
          </a:xfrm>
          <a:prstGeom prst="line">
            <a:avLst/>
          </a:prstGeom>
          <a:ln w="38100">
            <a:solidFill>
              <a:srgbClr val="CDCDC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5246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8482" y="13255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8482" y="21494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360894" y="13255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360894" y="21494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26894" y="6000750"/>
            <a:ext cx="2743200" cy="365125"/>
          </a:xfrm>
        </p:spPr>
        <p:txBody>
          <a:bodyPr/>
          <a:lstStyle/>
          <a:p>
            <a:fld id="{D8556C19-FFD4-0046-85A8-3C428FEF46AB}" type="datetimeFigureOut">
              <a:rPr lang="en-US" smtClean="0"/>
              <a:t>2/12/18</a:t>
            </a:fld>
            <a:endParaRPr lang="en-US"/>
          </a:p>
        </p:txBody>
      </p:sp>
      <p:sp>
        <p:nvSpPr>
          <p:cNvPr id="8" name="Footer Placeholder 7"/>
          <p:cNvSpPr>
            <a:spLocks noGrp="1"/>
          </p:cNvSpPr>
          <p:nvPr>
            <p:ph type="ftr" sz="quarter" idx="11"/>
          </p:nvPr>
        </p:nvSpPr>
        <p:spPr>
          <a:xfrm>
            <a:off x="3227294" y="6000750"/>
            <a:ext cx="4114800" cy="365125"/>
          </a:xfrm>
        </p:spPr>
        <p:txBody>
          <a:bodyPr/>
          <a:lstStyle/>
          <a:p>
            <a:endParaRPr lang="en-US"/>
          </a:p>
        </p:txBody>
      </p:sp>
      <p:sp>
        <p:nvSpPr>
          <p:cNvPr id="9" name="Slide Number Placeholder 8"/>
          <p:cNvSpPr>
            <a:spLocks noGrp="1"/>
          </p:cNvSpPr>
          <p:nvPr>
            <p:ph type="sldNum" sz="quarter" idx="12"/>
          </p:nvPr>
        </p:nvSpPr>
        <p:spPr>
          <a:xfrm>
            <a:off x="7799294" y="6000750"/>
            <a:ext cx="2743200" cy="365125"/>
          </a:xfrm>
        </p:spPr>
        <p:txBody>
          <a:bodyPr/>
          <a:lstStyle/>
          <a:p>
            <a:fld id="{1DF74D97-BC5B-F44E-A15B-EC5F64B9989B}" type="slidenum">
              <a:rPr lang="en-US" smtClean="0"/>
              <a:t>‹#›</a:t>
            </a:fld>
            <a:endParaRPr lang="en-US"/>
          </a:p>
        </p:txBody>
      </p:sp>
      <p:sp>
        <p:nvSpPr>
          <p:cNvPr id="10" name="Title 1"/>
          <p:cNvSpPr>
            <a:spLocks noGrp="1"/>
          </p:cNvSpPr>
          <p:nvPr>
            <p:ph type="title"/>
          </p:nvPr>
        </p:nvSpPr>
        <p:spPr>
          <a:xfrm>
            <a:off x="58270" y="0"/>
            <a:ext cx="10515600" cy="1325563"/>
          </a:xfrm>
        </p:spPr>
        <p:txBody>
          <a:bodyPr anchor="t"/>
          <a:lstStyle/>
          <a:p>
            <a:r>
              <a:rPr lang="en-US"/>
              <a:t>Click to edit Master title style</a:t>
            </a:r>
          </a:p>
        </p:txBody>
      </p:sp>
      <p:cxnSp>
        <p:nvCxnSpPr>
          <p:cNvPr id="17" name="Straight Connector 16"/>
          <p:cNvCxnSpPr/>
          <p:nvPr userDrawn="1"/>
        </p:nvCxnSpPr>
        <p:spPr>
          <a:xfrm flipH="1">
            <a:off x="191589" y="717784"/>
            <a:ext cx="10771632" cy="0"/>
          </a:xfrm>
          <a:prstGeom prst="line">
            <a:avLst/>
          </a:prstGeom>
          <a:ln w="38100">
            <a:solidFill>
              <a:srgbClr val="CDCDC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6491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D8556C19-FFD4-0046-85A8-3C428FEF46AB}" type="datetimeFigureOut">
              <a:rPr lang="en-US" smtClean="0"/>
              <a:t>2/12/18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DF74D97-BC5B-F44E-A15B-EC5F64B9989B}" type="slidenum">
              <a:rPr lang="en-US" smtClean="0"/>
              <a:t>‹#›</a:t>
            </a:fld>
            <a:endParaRPr lang="en-US"/>
          </a:p>
        </p:txBody>
      </p:sp>
      <p:sp>
        <p:nvSpPr>
          <p:cNvPr id="7" name="Title 1"/>
          <p:cNvSpPr>
            <a:spLocks noGrp="1"/>
          </p:cNvSpPr>
          <p:nvPr>
            <p:ph type="title"/>
          </p:nvPr>
        </p:nvSpPr>
        <p:spPr>
          <a:xfrm>
            <a:off x="71717" y="0"/>
            <a:ext cx="10515600" cy="1325563"/>
          </a:xfrm>
        </p:spPr>
        <p:txBody>
          <a:bodyPr anchor="t"/>
          <a:lstStyle/>
          <a:p>
            <a:r>
              <a:rPr lang="en-US"/>
              <a:t>Click to edit Master title style</a:t>
            </a:r>
          </a:p>
        </p:txBody>
      </p:sp>
      <p:cxnSp>
        <p:nvCxnSpPr>
          <p:cNvPr id="9" name="Straight Connector 8"/>
          <p:cNvCxnSpPr/>
          <p:nvPr userDrawn="1"/>
        </p:nvCxnSpPr>
        <p:spPr>
          <a:xfrm flipH="1">
            <a:off x="191589" y="717784"/>
            <a:ext cx="10771632" cy="0"/>
          </a:xfrm>
          <a:prstGeom prst="line">
            <a:avLst/>
          </a:prstGeom>
          <a:ln w="38100">
            <a:solidFill>
              <a:srgbClr val="CDCDC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5161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556C19-FFD4-0046-85A8-3C428FEF46AB}" type="datetimeFigureOut">
              <a:rPr lang="en-US" smtClean="0"/>
              <a:t>2/12/18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DF74D97-BC5B-F44E-A15B-EC5F64B9989B}" type="slidenum">
              <a:rPr lang="en-US" smtClean="0"/>
              <a:t>‹#›</a:t>
            </a:fld>
            <a:endParaRPr lang="en-US"/>
          </a:p>
        </p:txBody>
      </p:sp>
    </p:spTree>
    <p:extLst>
      <p:ext uri="{BB962C8B-B14F-4D97-AF65-F5344CB8AC3E}">
        <p14:creationId xmlns:p14="http://schemas.microsoft.com/office/powerpoint/2010/main" val="1969215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556C19-FFD4-0046-85A8-3C428FEF46AB}" type="datetimeFigureOut">
              <a:rPr lang="en-US" smtClean="0"/>
              <a:t>2/12/18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F74D97-BC5B-F44E-A15B-EC5F64B9989B}" type="slidenum">
              <a:rPr lang="en-US" smtClean="0"/>
              <a:t>‹#›</a:t>
            </a:fld>
            <a:endParaRPr lang="en-US"/>
          </a:p>
        </p:txBody>
      </p:sp>
    </p:spTree>
    <p:extLst>
      <p:ext uri="{BB962C8B-B14F-4D97-AF65-F5344CB8AC3E}">
        <p14:creationId xmlns:p14="http://schemas.microsoft.com/office/powerpoint/2010/main" val="17391473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556C19-FFD4-0046-85A8-3C428FEF46AB}" type="datetimeFigureOut">
              <a:rPr lang="en-US" smtClean="0"/>
              <a:t>2/12/18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F74D97-BC5B-F44E-A15B-EC5F64B9989B}" type="slidenum">
              <a:rPr lang="en-US" smtClean="0"/>
              <a:t>‹#›</a:t>
            </a:fld>
            <a:endParaRPr lang="en-US"/>
          </a:p>
        </p:txBody>
      </p:sp>
    </p:spTree>
    <p:extLst>
      <p:ext uri="{BB962C8B-B14F-4D97-AF65-F5344CB8AC3E}">
        <p14:creationId xmlns:p14="http://schemas.microsoft.com/office/powerpoint/2010/main" val="449592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99000"/>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tx1">
              <a:alpha val="3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defRPr>
            </a:lvl1pPr>
          </a:lstStyle>
          <a:p>
            <a:fld id="{D8556C19-FFD4-0046-85A8-3C428FEF46AB}" type="datetimeFigureOut">
              <a:rPr lang="en-US" smtClean="0"/>
              <a:pPr/>
              <a:t>2/12/18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1DF74D97-BC5B-F44E-A15B-EC5F64B9989B}" type="slidenum">
              <a:rPr lang="en-US" smtClean="0"/>
              <a:pPr/>
              <a:t>‹#›</a:t>
            </a:fld>
            <a:endParaRPr lang="en-US"/>
          </a:p>
        </p:txBody>
      </p:sp>
    </p:spTree>
    <p:extLst>
      <p:ext uri="{BB962C8B-B14F-4D97-AF65-F5344CB8AC3E}">
        <p14:creationId xmlns:p14="http://schemas.microsoft.com/office/powerpoint/2010/main" val="10560058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hdphoto" Target="../media/hdphoto3.wdp"/><Relationship Id="rId7" Type="http://schemas.microsoft.com/office/2007/relationships/hdphoto" Target="../media/hdphoto5.wdp"/><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5" Type="http://schemas.microsoft.com/office/2007/relationships/hdphoto" Target="../media/hdphoto4.wdp"/><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8" Type="http://schemas.microsoft.com/office/2007/relationships/hdphoto" Target="../media/hdphoto7.wdp"/><Relationship Id="rId13" Type="http://schemas.microsoft.com/office/2007/relationships/hdphoto" Target="../media/hdphoto4.wdp"/><Relationship Id="rId3" Type="http://schemas.openxmlformats.org/officeDocument/2006/relationships/image" Target="../media/image14.png"/><Relationship Id="rId7" Type="http://schemas.openxmlformats.org/officeDocument/2006/relationships/image" Target="../media/image15.png"/><Relationship Id="rId12" Type="http://schemas.openxmlformats.org/officeDocument/2006/relationships/image" Target="../media/image11.png"/><Relationship Id="rId2" Type="http://schemas.openxmlformats.org/officeDocument/2006/relationships/image" Target="../media/image13.jpg"/><Relationship Id="rId16" Type="http://schemas.openxmlformats.org/officeDocument/2006/relationships/image" Target="../media/image3.png"/><Relationship Id="rId1" Type="http://schemas.openxmlformats.org/officeDocument/2006/relationships/slideLayout" Target="../slideLayouts/slideLayout6.xml"/><Relationship Id="rId6" Type="http://schemas.microsoft.com/office/2007/relationships/hdphoto" Target="../media/hdphoto2.wdp"/><Relationship Id="rId11" Type="http://schemas.microsoft.com/office/2007/relationships/hdphoto" Target="../media/hdphoto3.wdp"/><Relationship Id="rId5" Type="http://schemas.openxmlformats.org/officeDocument/2006/relationships/image" Target="../media/image9.png"/><Relationship Id="rId15" Type="http://schemas.microsoft.com/office/2007/relationships/hdphoto" Target="../media/hdphoto5.wdp"/><Relationship Id="rId10" Type="http://schemas.openxmlformats.org/officeDocument/2006/relationships/image" Target="../media/image10.png"/><Relationship Id="rId4" Type="http://schemas.microsoft.com/office/2007/relationships/hdphoto" Target="../media/hdphoto6.wdp"/><Relationship Id="rId9" Type="http://schemas.openxmlformats.org/officeDocument/2006/relationships/image" Target="../media/image16.png"/><Relationship Id="rId1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20.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22.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18" Type="http://schemas.openxmlformats.org/officeDocument/2006/relationships/image" Target="../media/image3.png"/><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diagramData" Target="../diagrams/data3.xml"/><Relationship Id="rId17" Type="http://schemas.openxmlformats.org/officeDocument/2006/relationships/image" Target="../media/image24.png"/><Relationship Id="rId2" Type="http://schemas.openxmlformats.org/officeDocument/2006/relationships/diagramData" Target="../diagrams/data1.xml"/><Relationship Id="rId16" Type="http://schemas.microsoft.com/office/2007/relationships/diagramDrawing" Target="../diagrams/drawing3.xml"/><Relationship Id="rId1" Type="http://schemas.openxmlformats.org/officeDocument/2006/relationships/slideLayout" Target="../slideLayouts/slideLayout6.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30.emf"/></Relationships>
</file>

<file path=ppt/slides/_rels/slide34.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33.emf"/></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36.tiff"/><Relationship Id="rId4" Type="http://schemas.openxmlformats.org/officeDocument/2006/relationships/image" Target="../media/image3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39659" y="570252"/>
            <a:ext cx="8152341" cy="1470025"/>
          </a:xfrm>
          <a:noFill/>
        </p:spPr>
        <p:txBody>
          <a:bodyPr>
            <a:noAutofit/>
          </a:bodyPr>
          <a:lstStyle/>
          <a:p>
            <a:r>
              <a:rPr lang="en-US" sz="5400" dirty="0"/>
              <a:t>RADseq Pipelines: </a:t>
            </a:r>
            <a:br>
              <a:rPr lang="en-US" sz="5400" dirty="0"/>
            </a:br>
            <a:r>
              <a:rPr lang="en-US" sz="4000" dirty="0"/>
              <a:t>an overview</a:t>
            </a:r>
            <a:endParaRPr lang="en-US" sz="2400" dirty="0">
              <a:latin typeface="Helvetica" charset="0"/>
              <a:ea typeface="Helvetica" charset="0"/>
              <a:cs typeface="Helvetica" charset="0"/>
            </a:endParaRPr>
          </a:p>
        </p:txBody>
      </p:sp>
      <p:sp>
        <p:nvSpPr>
          <p:cNvPr id="3" name="Subtitle 2"/>
          <p:cNvSpPr>
            <a:spLocks noGrp="1"/>
          </p:cNvSpPr>
          <p:nvPr>
            <p:ph type="subTitle" idx="1"/>
          </p:nvPr>
        </p:nvSpPr>
        <p:spPr>
          <a:xfrm>
            <a:off x="5670472" y="2812130"/>
            <a:ext cx="5010780" cy="2125600"/>
          </a:xfrm>
          <a:noFill/>
        </p:spPr>
        <p:txBody>
          <a:bodyPr>
            <a:normAutofit/>
          </a:bodyPr>
          <a:lstStyle/>
          <a:p>
            <a:r>
              <a:rPr lang="en-US" sz="3200" dirty="0">
                <a:solidFill>
                  <a:schemeClr val="bg1"/>
                </a:solidFill>
                <a:latin typeface="Helvetica Neue" charset="0"/>
                <a:ea typeface="Helvetica Neue" charset="0"/>
                <a:cs typeface="Helvetica Neue" charset="0"/>
              </a:rPr>
              <a:t>Jonathan B. Puritz</a:t>
            </a:r>
          </a:p>
          <a:p>
            <a:endParaRPr lang="en-US" sz="1400" dirty="0">
              <a:latin typeface="Helvetica Neue" charset="0"/>
              <a:ea typeface="Helvetica Neue" charset="0"/>
              <a:cs typeface="Helvetica Neue" charset="0"/>
            </a:endParaRPr>
          </a:p>
          <a:p>
            <a:pPr>
              <a:spcBef>
                <a:spcPts val="0"/>
              </a:spcBef>
            </a:pPr>
            <a:r>
              <a:rPr lang="en-US" dirty="0">
                <a:latin typeface="Helvetica Neue" charset="0"/>
                <a:ea typeface="Helvetica Neue" charset="0"/>
                <a:cs typeface="Helvetica Neue" charset="0"/>
              </a:rPr>
              <a:t>University of Rhode Island</a:t>
            </a:r>
          </a:p>
        </p:txBody>
      </p:sp>
      <p:sp>
        <p:nvSpPr>
          <p:cNvPr id="5" name="Title 1"/>
          <p:cNvSpPr txBox="1">
            <a:spLocks/>
          </p:cNvSpPr>
          <p:nvPr/>
        </p:nvSpPr>
        <p:spPr>
          <a:xfrm>
            <a:off x="212036" y="132522"/>
            <a:ext cx="9144000" cy="1470025"/>
          </a:xfrm>
          <a:prstGeom prst="rect">
            <a:avLst/>
          </a:prstGeom>
          <a:no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l"/>
            <a:r>
              <a:rPr lang="en-US" sz="11500" dirty="0">
                <a:solidFill>
                  <a:srgbClr val="87FF23"/>
                </a:solidFill>
                <a:latin typeface="Avenir Next Condensed Regular"/>
                <a:cs typeface="Avenir Next Condensed Regular"/>
              </a:rPr>
              <a:t>B  @  G</a:t>
            </a:r>
            <a:r>
              <a:rPr lang="en-US" sz="11500" baseline="30000" dirty="0">
                <a:solidFill>
                  <a:srgbClr val="87FF23"/>
                </a:solidFill>
                <a:latin typeface="Avenir Next Condensed Regular"/>
                <a:cs typeface="Avenir Next Condensed Regular"/>
              </a:rPr>
              <a:t>4</a:t>
            </a:r>
            <a:endParaRPr lang="en-US" sz="11500" dirty="0">
              <a:solidFill>
                <a:srgbClr val="87FF23"/>
              </a:solidFill>
              <a:latin typeface="Avenir Next Condensed Regular"/>
              <a:cs typeface="Avenir Next Condensed Regular"/>
            </a:endParaRPr>
          </a:p>
        </p:txBody>
      </p:sp>
      <p:sp>
        <p:nvSpPr>
          <p:cNvPr id="7" name="TextBox 6"/>
          <p:cNvSpPr txBox="1"/>
          <p:nvPr/>
        </p:nvSpPr>
        <p:spPr>
          <a:xfrm>
            <a:off x="152136" y="1543432"/>
            <a:ext cx="1088136" cy="4893647"/>
          </a:xfrm>
          <a:prstGeom prst="rect">
            <a:avLst/>
          </a:prstGeom>
          <a:noFill/>
        </p:spPr>
        <p:txBody>
          <a:bodyPr wrap="square" rtlCol="0">
            <a:spAutoFit/>
          </a:bodyPr>
          <a:lstStyle/>
          <a:p>
            <a:pPr algn="ctr"/>
            <a:r>
              <a:rPr lang="en-US" sz="2400" dirty="0" err="1">
                <a:solidFill>
                  <a:srgbClr val="87FF23"/>
                </a:solidFill>
                <a:latin typeface="Andale Mono"/>
                <a:cs typeface="Andale Mono"/>
              </a:rPr>
              <a:t>i</a:t>
            </a:r>
            <a:endParaRPr lang="en-US" sz="2400" dirty="0">
              <a:solidFill>
                <a:srgbClr val="87FF23"/>
              </a:solidFill>
              <a:latin typeface="Andale Mono"/>
              <a:cs typeface="Andale Mono"/>
            </a:endParaRPr>
          </a:p>
          <a:p>
            <a:pPr algn="ctr"/>
            <a:r>
              <a:rPr lang="en-US" sz="2400" dirty="0">
                <a:solidFill>
                  <a:srgbClr val="87FF23"/>
                </a:solidFill>
                <a:latin typeface="Andale Mono"/>
                <a:cs typeface="Andale Mono"/>
              </a:rPr>
              <a:t>o</a:t>
            </a:r>
          </a:p>
          <a:p>
            <a:pPr algn="ctr"/>
            <a:r>
              <a:rPr lang="en-US" sz="2400" dirty="0" err="1">
                <a:solidFill>
                  <a:srgbClr val="87FF23"/>
                </a:solidFill>
                <a:latin typeface="Andale Mono"/>
                <a:cs typeface="Andale Mono"/>
              </a:rPr>
              <a:t>i</a:t>
            </a:r>
            <a:endParaRPr lang="en-US" sz="2400" dirty="0">
              <a:solidFill>
                <a:srgbClr val="87FF23"/>
              </a:solidFill>
              <a:latin typeface="Andale Mono"/>
              <a:cs typeface="Andale Mono"/>
            </a:endParaRPr>
          </a:p>
          <a:p>
            <a:pPr algn="ctr"/>
            <a:r>
              <a:rPr lang="en-US" sz="2400" dirty="0">
                <a:solidFill>
                  <a:srgbClr val="87FF23"/>
                </a:solidFill>
                <a:latin typeface="Andale Mono"/>
                <a:cs typeface="Andale Mono"/>
              </a:rPr>
              <a:t>n</a:t>
            </a:r>
          </a:p>
          <a:p>
            <a:pPr algn="r"/>
            <a:r>
              <a:rPr lang="en-US" sz="2400" dirty="0">
                <a:solidFill>
                  <a:srgbClr val="87FF23"/>
                </a:solidFill>
                <a:latin typeface="Andale Mono"/>
                <a:cs typeface="Andale Mono"/>
              </a:rPr>
              <a:t>for</a:t>
            </a:r>
          </a:p>
          <a:p>
            <a:pPr algn="ctr"/>
            <a:r>
              <a:rPr lang="en-US" sz="2400" dirty="0">
                <a:solidFill>
                  <a:srgbClr val="87FF23"/>
                </a:solidFill>
                <a:latin typeface="Andale Mono"/>
                <a:cs typeface="Andale Mono"/>
              </a:rPr>
              <a:t>o</a:t>
            </a:r>
          </a:p>
          <a:p>
            <a:pPr algn="ctr"/>
            <a:r>
              <a:rPr lang="en-US" sz="2400" dirty="0">
                <a:solidFill>
                  <a:srgbClr val="87FF23"/>
                </a:solidFill>
                <a:latin typeface="Andale Mono"/>
                <a:cs typeface="Andale Mono"/>
              </a:rPr>
              <a:t>r</a:t>
            </a:r>
          </a:p>
          <a:p>
            <a:pPr algn="ctr"/>
            <a:r>
              <a:rPr lang="en-US" sz="2400" dirty="0">
                <a:solidFill>
                  <a:srgbClr val="87FF23"/>
                </a:solidFill>
                <a:latin typeface="Andale Mono"/>
                <a:cs typeface="Andale Mono"/>
              </a:rPr>
              <a:t>m</a:t>
            </a:r>
          </a:p>
          <a:p>
            <a:pPr algn="ctr"/>
            <a:r>
              <a:rPr lang="en-US" sz="2400" dirty="0">
                <a:solidFill>
                  <a:srgbClr val="87FF23"/>
                </a:solidFill>
                <a:latin typeface="Andale Mono"/>
                <a:cs typeface="Andale Mono"/>
              </a:rPr>
              <a:t>a</a:t>
            </a:r>
          </a:p>
          <a:p>
            <a:pPr algn="ctr"/>
            <a:r>
              <a:rPr lang="en-US" sz="2400" dirty="0">
                <a:solidFill>
                  <a:srgbClr val="87FF23"/>
                </a:solidFill>
                <a:latin typeface="Andale Mono"/>
                <a:cs typeface="Andale Mono"/>
              </a:rPr>
              <a:t>t</a:t>
            </a:r>
          </a:p>
          <a:p>
            <a:pPr algn="ctr"/>
            <a:r>
              <a:rPr lang="en-US" sz="2400" dirty="0" err="1">
                <a:solidFill>
                  <a:srgbClr val="87FF23"/>
                </a:solidFill>
                <a:latin typeface="Andale Mono"/>
                <a:cs typeface="Andale Mono"/>
              </a:rPr>
              <a:t>i</a:t>
            </a:r>
            <a:endParaRPr lang="en-US" sz="2400" dirty="0">
              <a:solidFill>
                <a:srgbClr val="87FF23"/>
              </a:solidFill>
              <a:latin typeface="Andale Mono"/>
              <a:cs typeface="Andale Mono"/>
            </a:endParaRPr>
          </a:p>
          <a:p>
            <a:pPr algn="ctr"/>
            <a:r>
              <a:rPr lang="en-US" sz="2400" dirty="0">
                <a:solidFill>
                  <a:srgbClr val="87FF23"/>
                </a:solidFill>
                <a:latin typeface="Andale Mono"/>
                <a:cs typeface="Andale Mono"/>
              </a:rPr>
              <a:t>c</a:t>
            </a:r>
          </a:p>
          <a:p>
            <a:pPr algn="ctr"/>
            <a:r>
              <a:rPr lang="en-US" sz="2400" dirty="0">
                <a:solidFill>
                  <a:srgbClr val="87FF23"/>
                </a:solidFill>
                <a:latin typeface="Andale Mono"/>
                <a:cs typeface="Andale Mono"/>
              </a:rPr>
              <a:t>s</a:t>
            </a:r>
          </a:p>
        </p:txBody>
      </p:sp>
      <p:sp>
        <p:nvSpPr>
          <p:cNvPr id="8" name="TextBox 7"/>
          <p:cNvSpPr txBox="1"/>
          <p:nvPr/>
        </p:nvSpPr>
        <p:spPr>
          <a:xfrm>
            <a:off x="1494737" y="1547184"/>
            <a:ext cx="1088136" cy="3416320"/>
          </a:xfrm>
          <a:prstGeom prst="rect">
            <a:avLst/>
          </a:prstGeom>
          <a:noFill/>
        </p:spPr>
        <p:txBody>
          <a:bodyPr wrap="square" rtlCol="0">
            <a:spAutoFit/>
          </a:bodyPr>
          <a:lstStyle/>
          <a:p>
            <a:pPr algn="ctr"/>
            <a:r>
              <a:rPr lang="en-US" sz="2400" dirty="0">
                <a:solidFill>
                  <a:srgbClr val="87FF23"/>
                </a:solidFill>
                <a:latin typeface="Andale Mono"/>
                <a:cs typeface="Andale Mono"/>
              </a:rPr>
              <a:t>d</a:t>
            </a:r>
          </a:p>
          <a:p>
            <a:pPr algn="ctr"/>
            <a:r>
              <a:rPr lang="en-US" sz="2400" dirty="0">
                <a:solidFill>
                  <a:srgbClr val="87FF23"/>
                </a:solidFill>
                <a:latin typeface="Andale Mono"/>
                <a:cs typeface="Andale Mono"/>
              </a:rPr>
              <a:t>a</a:t>
            </a:r>
          </a:p>
          <a:p>
            <a:pPr algn="ctr"/>
            <a:r>
              <a:rPr lang="en-US" sz="2400" dirty="0">
                <a:solidFill>
                  <a:srgbClr val="87FF23"/>
                </a:solidFill>
                <a:latin typeface="Andale Mono"/>
                <a:cs typeface="Andale Mono"/>
              </a:rPr>
              <a:t>p</a:t>
            </a:r>
          </a:p>
          <a:p>
            <a:pPr algn="ctr"/>
            <a:r>
              <a:rPr lang="en-US" sz="2400" dirty="0">
                <a:solidFill>
                  <a:srgbClr val="87FF23"/>
                </a:solidFill>
                <a:latin typeface="Andale Mono"/>
                <a:cs typeface="Andale Mono"/>
              </a:rPr>
              <a:t>t</a:t>
            </a:r>
          </a:p>
          <a:p>
            <a:pPr algn="ctr"/>
            <a:r>
              <a:rPr lang="en-US" sz="2400" dirty="0">
                <a:solidFill>
                  <a:srgbClr val="87FF23"/>
                </a:solidFill>
                <a:latin typeface="Andale Mono"/>
                <a:cs typeface="Andale Mono"/>
              </a:rPr>
              <a:t>a</a:t>
            </a:r>
          </a:p>
          <a:p>
            <a:pPr algn="ctr"/>
            <a:r>
              <a:rPr lang="en-US" sz="2400" dirty="0">
                <a:solidFill>
                  <a:srgbClr val="87FF23"/>
                </a:solidFill>
                <a:latin typeface="Andale Mono"/>
                <a:cs typeface="Andale Mono"/>
              </a:rPr>
              <a:t>t</a:t>
            </a:r>
          </a:p>
          <a:p>
            <a:pPr algn="ctr"/>
            <a:r>
              <a:rPr lang="en-US" sz="2400" dirty="0" err="1">
                <a:solidFill>
                  <a:srgbClr val="87FF23"/>
                </a:solidFill>
                <a:latin typeface="Andale Mono"/>
                <a:cs typeface="Andale Mono"/>
              </a:rPr>
              <a:t>i</a:t>
            </a:r>
            <a:endParaRPr lang="en-US" sz="2400" dirty="0">
              <a:solidFill>
                <a:srgbClr val="87FF23"/>
              </a:solidFill>
              <a:latin typeface="Andale Mono"/>
              <a:cs typeface="Andale Mono"/>
            </a:endParaRPr>
          </a:p>
          <a:p>
            <a:pPr algn="ctr"/>
            <a:r>
              <a:rPr lang="en-US" sz="2400" dirty="0">
                <a:solidFill>
                  <a:srgbClr val="87FF23"/>
                </a:solidFill>
                <a:latin typeface="Andale Mono"/>
                <a:cs typeface="Andale Mono"/>
              </a:rPr>
              <a:t>o</a:t>
            </a:r>
          </a:p>
          <a:p>
            <a:pPr algn="ctr"/>
            <a:r>
              <a:rPr lang="en-US" sz="2400" dirty="0">
                <a:solidFill>
                  <a:srgbClr val="87FF23"/>
                </a:solidFill>
                <a:latin typeface="Andale Mono"/>
                <a:cs typeface="Andale Mono"/>
              </a:rPr>
              <a:t>n</a:t>
            </a:r>
          </a:p>
        </p:txBody>
      </p:sp>
      <p:sp>
        <p:nvSpPr>
          <p:cNvPr id="9" name="TextBox 8"/>
          <p:cNvSpPr txBox="1"/>
          <p:nvPr/>
        </p:nvSpPr>
        <p:spPr>
          <a:xfrm>
            <a:off x="2951523" y="1556366"/>
            <a:ext cx="1088136" cy="2677656"/>
          </a:xfrm>
          <a:prstGeom prst="rect">
            <a:avLst/>
          </a:prstGeom>
          <a:noFill/>
        </p:spPr>
        <p:txBody>
          <a:bodyPr wrap="square" rtlCol="0">
            <a:spAutoFit/>
          </a:bodyPr>
          <a:lstStyle/>
          <a:p>
            <a:pPr algn="ctr"/>
            <a:r>
              <a:rPr lang="en-US" sz="2400" dirty="0">
                <a:solidFill>
                  <a:srgbClr val="87FF23"/>
                </a:solidFill>
                <a:latin typeface="Andale Mono"/>
                <a:cs typeface="Andale Mono"/>
              </a:rPr>
              <a:t>e</a:t>
            </a:r>
          </a:p>
          <a:p>
            <a:pPr algn="ctr"/>
            <a:r>
              <a:rPr lang="en-US" sz="2400" dirty="0">
                <a:solidFill>
                  <a:srgbClr val="87FF23"/>
                </a:solidFill>
                <a:latin typeface="Andale Mono"/>
                <a:cs typeface="Andale Mono"/>
              </a:rPr>
              <a:t>n</a:t>
            </a:r>
          </a:p>
          <a:p>
            <a:pPr algn="ctr"/>
            <a:r>
              <a:rPr lang="en-US" sz="2400" dirty="0">
                <a:solidFill>
                  <a:srgbClr val="87FF23"/>
                </a:solidFill>
                <a:latin typeface="Andale Mono"/>
                <a:cs typeface="Andale Mono"/>
              </a:rPr>
              <a:t>o</a:t>
            </a:r>
          </a:p>
          <a:p>
            <a:pPr algn="ctr"/>
            <a:r>
              <a:rPr lang="en-US" sz="2400" dirty="0">
                <a:solidFill>
                  <a:srgbClr val="87FF23"/>
                </a:solidFill>
                <a:latin typeface="Andale Mono"/>
                <a:cs typeface="Andale Mono"/>
              </a:rPr>
              <a:t>m</a:t>
            </a:r>
          </a:p>
          <a:p>
            <a:pPr algn="ctr"/>
            <a:r>
              <a:rPr lang="en-US" sz="2400" dirty="0" err="1">
                <a:solidFill>
                  <a:srgbClr val="87FF23"/>
                </a:solidFill>
                <a:latin typeface="Andale Mono"/>
                <a:cs typeface="Andale Mono"/>
              </a:rPr>
              <a:t>i</a:t>
            </a:r>
            <a:endParaRPr lang="en-US" sz="2400" dirty="0">
              <a:solidFill>
                <a:srgbClr val="87FF23"/>
              </a:solidFill>
              <a:latin typeface="Andale Mono"/>
              <a:cs typeface="Andale Mono"/>
            </a:endParaRPr>
          </a:p>
          <a:p>
            <a:pPr algn="ctr"/>
            <a:r>
              <a:rPr lang="en-US" sz="2400" dirty="0">
                <a:solidFill>
                  <a:srgbClr val="87FF23"/>
                </a:solidFill>
                <a:latin typeface="Andale Mono"/>
                <a:cs typeface="Andale Mono"/>
              </a:rPr>
              <a:t>c</a:t>
            </a:r>
          </a:p>
          <a:p>
            <a:pPr algn="ctr"/>
            <a:r>
              <a:rPr lang="en-US" sz="2400" dirty="0">
                <a:solidFill>
                  <a:srgbClr val="87FF23"/>
                </a:solidFill>
                <a:latin typeface="Andale Mono"/>
                <a:cs typeface="Andale Mono"/>
              </a:rPr>
              <a:t>s</a:t>
            </a:r>
          </a:p>
        </p:txBody>
      </p:sp>
      <p:pic>
        <p:nvPicPr>
          <p:cNvPr id="6" name="Picture 5" descr="Screen Shot 2015-02-27 at 8.23.08 PM.png"/>
          <p:cNvPicPr>
            <a:picLocks noChangeAspect="1"/>
          </p:cNvPicPr>
          <p:nvPr/>
        </p:nvPicPr>
        <p:blipFill>
          <a:blip r:embed="rId2">
            <a:extLst>
              <a:ext uri="{BEBA8EAE-BF5A-486C-A8C5-ECC9F3942E4B}">
                <a14:imgProps xmlns:a14="http://schemas.microsoft.com/office/drawing/2010/main">
                  <a14:imgLayer r:embed="rId3">
                    <a14:imgEffect>
                      <a14:backgroundRemoval t="3441" b="89462" l="2609" r="96261">
                        <a14:foregroundMark x1="20348" y1="18925" x2="20348" y2="18925"/>
                        <a14:foregroundMark x1="91826" y1="9247" x2="91826" y2="9247"/>
                        <a14:foregroundMark x1="34348" y1="63656" x2="34348" y2="63656"/>
                        <a14:foregroundMark x1="23826" y1="54624" x2="23826" y2="54624"/>
                      </a14:backgroundRemoval>
                    </a14:imgEffect>
                  </a14:imgLayer>
                </a14:imgProps>
              </a:ext>
              <a:ext uri="{28A0092B-C50C-407E-A947-70E740481C1C}">
                <a14:useLocalDpi xmlns:a14="http://schemas.microsoft.com/office/drawing/2010/main"/>
              </a:ext>
            </a:extLst>
          </a:blip>
          <a:stretch>
            <a:fillRect/>
          </a:stretch>
        </p:blipFill>
        <p:spPr>
          <a:xfrm>
            <a:off x="5134478" y="4446995"/>
            <a:ext cx="5962702" cy="2411005"/>
          </a:xfrm>
          <a:prstGeom prst="rect">
            <a:avLst/>
          </a:prstGeom>
        </p:spPr>
      </p:pic>
    </p:spTree>
    <p:extLst>
      <p:ext uri="{BB962C8B-B14F-4D97-AF65-F5344CB8AC3E}">
        <p14:creationId xmlns:p14="http://schemas.microsoft.com/office/powerpoint/2010/main" val="8557854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Shafer et al. 2016</a:t>
            </a:r>
          </a:p>
        </p:txBody>
      </p:sp>
      <p:sp>
        <p:nvSpPr>
          <p:cNvPr id="7" name="Content Placeholder 6"/>
          <p:cNvSpPr>
            <a:spLocks noGrp="1"/>
          </p:cNvSpPr>
          <p:nvPr>
            <p:ph idx="1"/>
          </p:nvPr>
        </p:nvSpPr>
        <p:spPr>
          <a:xfrm>
            <a:off x="193168" y="2500814"/>
            <a:ext cx="10027024" cy="4357186"/>
          </a:xfrm>
        </p:spPr>
        <p:txBody>
          <a:bodyPr>
            <a:normAutofit lnSpcReduction="10000"/>
          </a:bodyPr>
          <a:lstStyle/>
          <a:p>
            <a:r>
              <a:rPr lang="en-US" dirty="0"/>
              <a:t>They observed large differences between reference-based and de novo approaches, the former generally calling more SNPs and reducing F</a:t>
            </a:r>
            <a:r>
              <a:rPr lang="en-US" baseline="-25000" dirty="0"/>
              <a:t>IS</a:t>
            </a:r>
            <a:r>
              <a:rPr lang="en-US" dirty="0"/>
              <a:t> and </a:t>
            </a:r>
            <a:r>
              <a:rPr lang="en-US" dirty="0" err="1"/>
              <a:t>T</a:t>
            </a:r>
            <a:r>
              <a:rPr lang="en-US" baseline="-25000" dirty="0" err="1"/>
              <a:t>s</a:t>
            </a:r>
            <a:r>
              <a:rPr lang="en-US" dirty="0"/>
              <a:t>/</a:t>
            </a:r>
            <a:r>
              <a:rPr lang="en-US" dirty="0" err="1"/>
              <a:t>T</a:t>
            </a:r>
            <a:r>
              <a:rPr lang="en-US" baseline="-25000" dirty="0" err="1"/>
              <a:t>v</a:t>
            </a:r>
            <a:r>
              <a:rPr lang="en-US" dirty="0"/>
              <a:t>. </a:t>
            </a:r>
          </a:p>
          <a:p>
            <a:endParaRPr lang="en-US" dirty="0"/>
          </a:p>
          <a:p>
            <a:r>
              <a:rPr lang="en-US" dirty="0"/>
              <a:t>The site frequency spectrum was highly sensitive to the chosen approach  and null expectations were best met by reference-based approaches, although contingent on the specific criteria. </a:t>
            </a:r>
          </a:p>
          <a:p>
            <a:endParaRPr lang="en-US" dirty="0"/>
          </a:p>
          <a:p>
            <a:r>
              <a:rPr lang="en-US" dirty="0"/>
              <a:t>Recommend that RADseq studies employ reference-based approaches to a closely related genome </a:t>
            </a:r>
          </a:p>
          <a:p>
            <a:endParaRPr lang="en-US" dirty="0"/>
          </a:p>
          <a:p>
            <a:endParaRPr lang="en-US" dirty="0"/>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168" y="814996"/>
            <a:ext cx="5728661" cy="1685818"/>
          </a:xfrm>
          <a:prstGeom prst="rect">
            <a:avLst/>
          </a:prstGeom>
        </p:spPr>
      </p:pic>
      <p:pic>
        <p:nvPicPr>
          <p:cNvPr id="8" name="Picture 7"/>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9" name="Picture 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4" b="-650466"/>
          <a:stretch/>
        </p:blipFill>
        <p:spPr>
          <a:xfrm>
            <a:off x="10995202" y="717783"/>
            <a:ext cx="1084735" cy="3288160"/>
          </a:xfrm>
          <a:prstGeom prst="rect">
            <a:avLst/>
          </a:prstGeom>
        </p:spPr>
      </p:pic>
      <p:pic>
        <p:nvPicPr>
          <p:cNvPr id="10" name="Picture 9"/>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87767"/>
          <a:stretch/>
        </p:blipFill>
        <p:spPr>
          <a:xfrm>
            <a:off x="10995202" y="717781"/>
            <a:ext cx="1084735" cy="748162"/>
          </a:xfrm>
          <a:prstGeom prst="rect">
            <a:avLst/>
          </a:prstGeom>
        </p:spPr>
      </p:pic>
    </p:spTree>
    <p:extLst>
      <p:ext uri="{BB962C8B-B14F-4D97-AF65-F5344CB8AC3E}">
        <p14:creationId xmlns:p14="http://schemas.microsoft.com/office/powerpoint/2010/main" val="132634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Shafer et al. 2016</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8472" y="885371"/>
            <a:ext cx="6065148" cy="5972629"/>
          </a:xfrm>
          <a:prstGeom prst="rect">
            <a:avLst/>
          </a:prstGeom>
        </p:spPr>
      </p:pic>
      <p:pic>
        <p:nvPicPr>
          <p:cNvPr id="5" name="Picture 4"/>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4" b="-650466"/>
          <a:stretch/>
        </p:blipFill>
        <p:spPr>
          <a:xfrm>
            <a:off x="10995202" y="717783"/>
            <a:ext cx="1084735" cy="3288160"/>
          </a:xfrm>
          <a:prstGeom prst="rect">
            <a:avLst/>
          </a:prstGeom>
        </p:spPr>
      </p:pic>
      <p:pic>
        <p:nvPicPr>
          <p:cNvPr id="7" name="Picture 6"/>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87767"/>
          <a:stretch/>
        </p:blipFill>
        <p:spPr>
          <a:xfrm>
            <a:off x="10995202" y="717781"/>
            <a:ext cx="1084735" cy="748162"/>
          </a:xfrm>
          <a:prstGeom prst="rect">
            <a:avLst/>
          </a:prstGeom>
        </p:spPr>
      </p:pic>
    </p:spTree>
    <p:extLst>
      <p:ext uri="{BB962C8B-B14F-4D97-AF65-F5344CB8AC3E}">
        <p14:creationId xmlns:p14="http://schemas.microsoft.com/office/powerpoint/2010/main" val="15431048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Shafer et al. 2016</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848" y="2044132"/>
            <a:ext cx="10058400" cy="3028127"/>
          </a:xfrm>
          <a:prstGeom prst="rect">
            <a:avLst/>
          </a:prstGeom>
        </p:spPr>
      </p:pic>
      <p:pic>
        <p:nvPicPr>
          <p:cNvPr id="5" name="Picture 4"/>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7" name="Picture 6"/>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4" b="-650466"/>
          <a:stretch/>
        </p:blipFill>
        <p:spPr>
          <a:xfrm>
            <a:off x="10995202" y="717783"/>
            <a:ext cx="1084735" cy="3288160"/>
          </a:xfrm>
          <a:prstGeom prst="rect">
            <a:avLst/>
          </a:prstGeom>
        </p:spPr>
      </p:pic>
      <p:pic>
        <p:nvPicPr>
          <p:cNvPr id="8" name="Picture 7"/>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2" b="85632"/>
          <a:stretch/>
        </p:blipFill>
        <p:spPr>
          <a:xfrm>
            <a:off x="10995202" y="714951"/>
            <a:ext cx="1084735" cy="878790"/>
          </a:xfrm>
          <a:prstGeom prst="rect">
            <a:avLst/>
          </a:prstGeom>
        </p:spPr>
      </p:pic>
    </p:spTree>
    <p:extLst>
      <p:ext uri="{BB962C8B-B14F-4D97-AF65-F5344CB8AC3E}">
        <p14:creationId xmlns:p14="http://schemas.microsoft.com/office/powerpoint/2010/main" val="1950474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Issues with Shafer et al. 2016</a:t>
            </a:r>
          </a:p>
        </p:txBody>
      </p:sp>
      <p:sp>
        <p:nvSpPr>
          <p:cNvPr id="3" name="Content Placeholder 2"/>
          <p:cNvSpPr>
            <a:spLocks noGrp="1"/>
          </p:cNvSpPr>
          <p:nvPr>
            <p:ph idx="1"/>
          </p:nvPr>
        </p:nvSpPr>
        <p:spPr>
          <a:xfrm>
            <a:off x="58270" y="962494"/>
            <a:ext cx="10027024" cy="5895506"/>
          </a:xfrm>
        </p:spPr>
        <p:txBody>
          <a:bodyPr>
            <a:noAutofit/>
          </a:bodyPr>
          <a:lstStyle/>
          <a:p>
            <a:r>
              <a:rPr lang="en-US" dirty="0"/>
              <a:t>Filtering was not the same across all pipelines</a:t>
            </a:r>
          </a:p>
          <a:p>
            <a:r>
              <a:rPr lang="en-US" i="1" dirty="0"/>
              <a:t>De novo </a:t>
            </a:r>
            <a:r>
              <a:rPr lang="en-US" dirty="0"/>
              <a:t>assemblies were not optimized</a:t>
            </a:r>
          </a:p>
          <a:p>
            <a:pPr lvl="1"/>
            <a:r>
              <a:rPr lang="en-US" dirty="0"/>
              <a:t>2 assembly iterations for STACKS</a:t>
            </a:r>
          </a:p>
          <a:p>
            <a:pPr lvl="1"/>
            <a:r>
              <a:rPr lang="en-US" dirty="0"/>
              <a:t>6 for </a:t>
            </a:r>
            <a:r>
              <a:rPr lang="en-US" dirty="0" err="1"/>
              <a:t>pyRAD</a:t>
            </a:r>
            <a:endParaRPr lang="en-US" dirty="0"/>
          </a:p>
          <a:p>
            <a:pPr lvl="1"/>
            <a:r>
              <a:rPr lang="en-US" dirty="0"/>
              <a:t>1 for dDocent</a:t>
            </a:r>
          </a:p>
          <a:p>
            <a:r>
              <a:rPr lang="en-US" dirty="0"/>
              <a:t>Across </a:t>
            </a:r>
            <a:r>
              <a:rPr lang="en-US" i="1" dirty="0"/>
              <a:t>de novo</a:t>
            </a:r>
            <a:r>
              <a:rPr lang="en-US" dirty="0"/>
              <a:t> pipelines, filtering was NOT equivalent</a:t>
            </a:r>
          </a:p>
          <a:p>
            <a:pPr lvl="1" fontAlgn="ctr"/>
            <a:r>
              <a:rPr lang="en-US" dirty="0"/>
              <a:t>The -m parameter in STACKS and the depth of cluster parameter for </a:t>
            </a:r>
            <a:r>
              <a:rPr lang="en-US" dirty="0" err="1"/>
              <a:t>pyRAD</a:t>
            </a:r>
            <a:r>
              <a:rPr lang="en-US" dirty="0"/>
              <a:t> would have lead to the </a:t>
            </a:r>
            <a:r>
              <a:rPr lang="en-US" i="1" dirty="0"/>
              <a:t>de novo</a:t>
            </a:r>
            <a:r>
              <a:rPr lang="en-US" dirty="0"/>
              <a:t> pipelines including SNPs with different minimum genotype depths.</a:t>
            </a:r>
          </a:p>
          <a:p>
            <a:pPr lvl="2" fontAlgn="ctr"/>
            <a:r>
              <a:rPr lang="en-US" dirty="0"/>
              <a:t>3 or 8 for STACKS</a:t>
            </a:r>
          </a:p>
          <a:p>
            <a:pPr lvl="2" fontAlgn="ctr"/>
            <a:r>
              <a:rPr lang="en-US" dirty="0"/>
              <a:t>3, 6, or 8 for </a:t>
            </a:r>
            <a:r>
              <a:rPr lang="en-US" dirty="0" err="1"/>
              <a:t>pyRAD</a:t>
            </a:r>
            <a:endParaRPr lang="en-US" dirty="0"/>
          </a:p>
          <a:p>
            <a:pPr lvl="2" fontAlgn="ctr"/>
            <a:r>
              <a:rPr lang="en-US" dirty="0"/>
              <a:t>dDocent, as configured, would have included SNPs with 1X coverage.</a:t>
            </a:r>
            <a:endParaRPr lang="en-US" dirty="0">
              <a:solidFill>
                <a:schemeClr val="accent4"/>
              </a:solidFill>
            </a:endParaRPr>
          </a:p>
          <a:p>
            <a:pPr fontAlgn="ctr"/>
            <a:r>
              <a:rPr lang="en-US" dirty="0">
                <a:solidFill>
                  <a:schemeClr val="accent4"/>
                </a:solidFill>
              </a:rPr>
              <a:t>All pipelines should have had the same minimum depth parameter (5x) as the reference based pipelines.</a:t>
            </a:r>
          </a:p>
          <a:p>
            <a:pPr lvl="1" fontAlgn="ctr"/>
            <a:endParaRPr lang="en-US" dirty="0">
              <a:solidFill>
                <a:schemeClr val="accent4"/>
              </a:solidFill>
            </a:endParaRPr>
          </a:p>
        </p:txBody>
      </p:sp>
      <p:pic>
        <p:nvPicPr>
          <p:cNvPr id="5" name="Picture 4"/>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2" b="85632"/>
          <a:stretch/>
        </p:blipFill>
        <p:spPr>
          <a:xfrm>
            <a:off x="10995202" y="714951"/>
            <a:ext cx="1084735" cy="878790"/>
          </a:xfrm>
          <a:prstGeom prst="rect">
            <a:avLst/>
          </a:prstGeom>
        </p:spPr>
      </p:pic>
    </p:spTree>
    <p:extLst>
      <p:ext uri="{BB962C8B-B14F-4D97-AF65-F5344CB8AC3E}">
        <p14:creationId xmlns:p14="http://schemas.microsoft.com/office/powerpoint/2010/main" val="283470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Issues with Shafer et al. 2016</a:t>
            </a:r>
          </a:p>
        </p:txBody>
      </p:sp>
      <p:sp>
        <p:nvSpPr>
          <p:cNvPr id="3" name="Content Placeholder 2"/>
          <p:cNvSpPr>
            <a:spLocks noGrp="1"/>
          </p:cNvSpPr>
          <p:nvPr>
            <p:ph idx="1"/>
          </p:nvPr>
        </p:nvSpPr>
        <p:spPr>
          <a:xfrm>
            <a:off x="58270" y="962494"/>
            <a:ext cx="10027024" cy="5895506"/>
          </a:xfrm>
        </p:spPr>
        <p:txBody>
          <a:bodyPr>
            <a:noAutofit/>
          </a:bodyPr>
          <a:lstStyle/>
          <a:p>
            <a:pPr fontAlgn="ctr"/>
            <a:r>
              <a:rPr lang="en-US" sz="2600" dirty="0"/>
              <a:t>Trimmed reads should not be used as input for dDocent.</a:t>
            </a:r>
          </a:p>
          <a:p>
            <a:r>
              <a:rPr lang="en-US" sz="2600" dirty="0"/>
              <a:t>dDocent has an assembly module for merged reads that wasn’t used</a:t>
            </a:r>
          </a:p>
          <a:p>
            <a:r>
              <a:rPr lang="en-US" sz="2600" dirty="0"/>
              <a:t>dDocent also has a reference based approach that wasn’t used</a:t>
            </a:r>
            <a:endParaRPr lang="en-US" dirty="0"/>
          </a:p>
          <a:p>
            <a:pPr lvl="1" fontAlgn="ctr"/>
            <a:endParaRPr lang="en-US" dirty="0">
              <a:solidFill>
                <a:schemeClr val="accent4"/>
              </a:solidFill>
            </a:endParaRPr>
          </a:p>
        </p:txBody>
      </p:sp>
      <p:pic>
        <p:nvPicPr>
          <p:cNvPr id="5" name="Picture 4"/>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2" b="82500"/>
          <a:stretch/>
        </p:blipFill>
        <p:spPr>
          <a:xfrm>
            <a:off x="10995202" y="714951"/>
            <a:ext cx="1084735" cy="1070306"/>
          </a:xfrm>
          <a:prstGeom prst="rect">
            <a:avLst/>
          </a:prstGeom>
        </p:spPr>
      </p:pic>
    </p:spTree>
    <p:extLst>
      <p:ext uri="{BB962C8B-B14F-4D97-AF65-F5344CB8AC3E}">
        <p14:creationId xmlns:p14="http://schemas.microsoft.com/office/powerpoint/2010/main" val="11641492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Assemblin</a:t>
            </a:r>
            <a:r>
              <a:rPr lang="en-US" dirty="0"/>
              <a:t>’ </a:t>
            </a:r>
            <a:r>
              <a:rPr lang="en-US" dirty="0" err="1"/>
              <a:t>ain’t</a:t>
            </a:r>
            <a:r>
              <a:rPr lang="en-US" dirty="0"/>
              <a:t> easy</a:t>
            </a:r>
            <a:endParaRPr lang="en-US" i="1" dirty="0"/>
          </a:p>
        </p:txBody>
      </p:sp>
      <p:pic>
        <p:nvPicPr>
          <p:cNvPr id="5" name="Picture 4"/>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16" name="Content Placeholder 16"/>
          <p:cNvSpPr>
            <a:spLocks noGrp="1"/>
          </p:cNvSpPr>
          <p:nvPr>
            <p:ph idx="1"/>
          </p:nvPr>
        </p:nvSpPr>
        <p:spPr>
          <a:xfrm>
            <a:off x="58270" y="1596893"/>
            <a:ext cx="5391554" cy="4351338"/>
          </a:xfrm>
        </p:spPr>
        <p:txBody>
          <a:bodyPr>
            <a:normAutofit/>
          </a:bodyPr>
          <a:lstStyle/>
          <a:p>
            <a:r>
              <a:rPr lang="en-US" dirty="0"/>
              <a:t>RAD </a:t>
            </a:r>
            <a:r>
              <a:rPr lang="en-US" i="1" dirty="0"/>
              <a:t>de novo </a:t>
            </a:r>
            <a:r>
              <a:rPr lang="en-US" dirty="0"/>
              <a:t>assembly challenges:</a:t>
            </a:r>
          </a:p>
          <a:p>
            <a:pPr lvl="1"/>
            <a:endParaRPr lang="en-US" dirty="0"/>
          </a:p>
          <a:p>
            <a:pPr lvl="1"/>
            <a:r>
              <a:rPr lang="en-US" dirty="0"/>
              <a:t>Reads often do not overlap</a:t>
            </a:r>
          </a:p>
          <a:p>
            <a:pPr lvl="1"/>
            <a:endParaRPr lang="en-US" dirty="0"/>
          </a:p>
          <a:p>
            <a:pPr lvl="1"/>
            <a:r>
              <a:rPr lang="en-US" dirty="0"/>
              <a:t>Reads are often much shorter than genomic fragments </a:t>
            </a:r>
          </a:p>
          <a:p>
            <a:pPr lvl="1"/>
            <a:endParaRPr lang="en-US" dirty="0"/>
          </a:p>
          <a:p>
            <a:pPr lvl="1"/>
            <a:r>
              <a:rPr lang="en-US" dirty="0"/>
              <a:t>Sequencing errors, PCR errors</a:t>
            </a:r>
          </a:p>
          <a:p>
            <a:pPr lvl="1"/>
            <a:endParaRPr lang="en-US" dirty="0"/>
          </a:p>
          <a:p>
            <a:pPr lvl="1"/>
            <a:r>
              <a:rPr lang="en-US" b="1" dirty="0">
                <a:solidFill>
                  <a:schemeClr val="accent4"/>
                </a:solidFill>
              </a:rPr>
              <a:t>Data sets are large and diverse with multiple alleles per locus</a:t>
            </a:r>
          </a:p>
        </p:txBody>
      </p:sp>
      <p:pic>
        <p:nvPicPr>
          <p:cNvPr id="3" name="Picture 2"/>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5279988" y="922568"/>
            <a:ext cx="5949575" cy="5907024"/>
          </a:xfrm>
          <a:prstGeom prst="rect">
            <a:avLst/>
          </a:prstGeom>
        </p:spPr>
      </p:pic>
      <p:pic>
        <p:nvPicPr>
          <p:cNvPr id="7" name="Picture 6"/>
          <p:cNvPicPr>
            <a:picLocks noChangeAspect="1"/>
          </p:cNvPicPr>
          <p:nvPr/>
        </p:nvPicPr>
        <p:blipFill rotWithShape="1">
          <a:blip r:embed="rId3">
            <a:lum bright="70000" contrast="-70000"/>
            <a:alphaModFix/>
            <a:extLst>
              <a:ext uri="{28A0092B-C50C-407E-A947-70E740481C1C}">
                <a14:useLocalDpi xmlns:a14="http://schemas.microsoft.com/office/drawing/2010/main" val="0"/>
              </a:ext>
            </a:extLst>
          </a:blip>
          <a:srcRect t="-1" b="78988"/>
          <a:stretch/>
        </p:blipFill>
        <p:spPr>
          <a:xfrm>
            <a:off x="10995202" y="717783"/>
            <a:ext cx="1084735" cy="1285188"/>
          </a:xfrm>
          <a:prstGeom prst="rect">
            <a:avLst/>
          </a:prstGeom>
        </p:spPr>
      </p:pic>
    </p:spTree>
    <p:extLst>
      <p:ext uri="{BB962C8B-B14F-4D97-AF65-F5344CB8AC3E}">
        <p14:creationId xmlns:p14="http://schemas.microsoft.com/office/powerpoint/2010/main" val="551520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ounded Rectangle 73"/>
          <p:cNvSpPr/>
          <p:nvPr/>
        </p:nvSpPr>
        <p:spPr>
          <a:xfrm>
            <a:off x="743712" y="2498010"/>
            <a:ext cx="3986784" cy="3874125"/>
          </a:xfrm>
          <a:prstGeom prst="round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654" y="0"/>
            <a:ext cx="10027024" cy="1325563"/>
          </a:xfrm>
        </p:spPr>
        <p:txBody>
          <a:bodyPr>
            <a:normAutofit/>
          </a:bodyPr>
          <a:lstStyle/>
          <a:p>
            <a:r>
              <a:rPr lang="en-US" dirty="0"/>
              <a:t>RAD </a:t>
            </a:r>
            <a:r>
              <a:rPr lang="en-US" i="1" dirty="0"/>
              <a:t>de novo </a:t>
            </a:r>
            <a:r>
              <a:rPr lang="en-US" dirty="0"/>
              <a:t>assembly artifacts</a:t>
            </a:r>
            <a:endParaRPr lang="en-US" i="1" dirty="0"/>
          </a:p>
        </p:txBody>
      </p:sp>
      <p:sp>
        <p:nvSpPr>
          <p:cNvPr id="16" name="Rectangle 15"/>
          <p:cNvSpPr/>
          <p:nvPr/>
        </p:nvSpPr>
        <p:spPr>
          <a:xfrm>
            <a:off x="391396" y="1010782"/>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 name="Rectangle 16"/>
          <p:cNvSpPr/>
          <p:nvPr/>
        </p:nvSpPr>
        <p:spPr>
          <a:xfrm>
            <a:off x="391396" y="1359515"/>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TextBox 6"/>
          <p:cNvSpPr txBox="1"/>
          <p:nvPr/>
        </p:nvSpPr>
        <p:spPr>
          <a:xfrm>
            <a:off x="993648" y="1930284"/>
            <a:ext cx="3462528" cy="523220"/>
          </a:xfrm>
          <a:prstGeom prst="rect">
            <a:avLst/>
          </a:prstGeom>
          <a:noFill/>
        </p:spPr>
        <p:txBody>
          <a:bodyPr wrap="square" rtlCol="0">
            <a:spAutoFit/>
          </a:bodyPr>
          <a:lstStyle/>
          <a:p>
            <a:pPr algn="ctr"/>
            <a:r>
              <a:rPr lang="en-US" sz="2800" dirty="0">
                <a:solidFill>
                  <a:schemeClr val="bg1"/>
                </a:solidFill>
              </a:rPr>
              <a:t>Over-clustering</a:t>
            </a:r>
          </a:p>
        </p:txBody>
      </p:sp>
      <p:sp>
        <p:nvSpPr>
          <p:cNvPr id="19" name="Rectangle 18"/>
          <p:cNvSpPr/>
          <p:nvPr/>
        </p:nvSpPr>
        <p:spPr>
          <a:xfrm>
            <a:off x="1058325" y="290395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0" name="Rectangle 19"/>
          <p:cNvSpPr/>
          <p:nvPr/>
        </p:nvSpPr>
        <p:spPr>
          <a:xfrm>
            <a:off x="3657599" y="2904758"/>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1" name="Rectangle 20"/>
          <p:cNvSpPr/>
          <p:nvPr/>
        </p:nvSpPr>
        <p:spPr>
          <a:xfrm>
            <a:off x="2911507" y="2904758"/>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2" name="Rectangle 21"/>
          <p:cNvSpPr/>
          <p:nvPr/>
        </p:nvSpPr>
        <p:spPr>
          <a:xfrm>
            <a:off x="1908386" y="2904758"/>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3" name="Rectangle 22"/>
          <p:cNvSpPr/>
          <p:nvPr/>
        </p:nvSpPr>
        <p:spPr>
          <a:xfrm>
            <a:off x="1058325" y="3249281"/>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4" name="Rectangle 23"/>
          <p:cNvSpPr/>
          <p:nvPr/>
        </p:nvSpPr>
        <p:spPr>
          <a:xfrm>
            <a:off x="3657599" y="3250082"/>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5" name="Rectangle 24"/>
          <p:cNvSpPr/>
          <p:nvPr/>
        </p:nvSpPr>
        <p:spPr>
          <a:xfrm>
            <a:off x="2911507" y="3250082"/>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6" name="Rectangle 25"/>
          <p:cNvSpPr/>
          <p:nvPr/>
        </p:nvSpPr>
        <p:spPr>
          <a:xfrm>
            <a:off x="1908386" y="3250082"/>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7" name="Rectangle 26"/>
          <p:cNvSpPr/>
          <p:nvPr/>
        </p:nvSpPr>
        <p:spPr>
          <a:xfrm>
            <a:off x="1058325" y="3594605"/>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Rectangle 27"/>
          <p:cNvSpPr/>
          <p:nvPr/>
        </p:nvSpPr>
        <p:spPr>
          <a:xfrm>
            <a:off x="3657599" y="3595406"/>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0" name="Rectangle 29"/>
          <p:cNvSpPr/>
          <p:nvPr/>
        </p:nvSpPr>
        <p:spPr>
          <a:xfrm>
            <a:off x="1908386" y="3595406"/>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1" name="Rectangle 30"/>
          <p:cNvSpPr/>
          <p:nvPr/>
        </p:nvSpPr>
        <p:spPr>
          <a:xfrm>
            <a:off x="1058325" y="398030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2" name="Rectangle 31"/>
          <p:cNvSpPr/>
          <p:nvPr/>
        </p:nvSpPr>
        <p:spPr>
          <a:xfrm>
            <a:off x="3657599" y="3981107"/>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4" name="Rectangle 33"/>
          <p:cNvSpPr/>
          <p:nvPr/>
        </p:nvSpPr>
        <p:spPr>
          <a:xfrm>
            <a:off x="1908386" y="3981107"/>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5" name="Rounded Rectangle 34"/>
          <p:cNvSpPr/>
          <p:nvPr/>
        </p:nvSpPr>
        <p:spPr>
          <a:xfrm>
            <a:off x="902208" y="2751696"/>
            <a:ext cx="3645408" cy="1576464"/>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1630583" y="1009574"/>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8" name="Rectangle 37"/>
          <p:cNvSpPr/>
          <p:nvPr/>
        </p:nvSpPr>
        <p:spPr>
          <a:xfrm>
            <a:off x="1394795" y="1009574"/>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9" name="Rectangle 38"/>
          <p:cNvSpPr/>
          <p:nvPr/>
        </p:nvSpPr>
        <p:spPr>
          <a:xfrm>
            <a:off x="1025658" y="1009574"/>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40" name="Rectangle 39"/>
          <p:cNvSpPr/>
          <p:nvPr/>
        </p:nvSpPr>
        <p:spPr>
          <a:xfrm>
            <a:off x="1630584" y="1359514"/>
            <a:ext cx="116193" cy="20231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41" name="Rectangle 40"/>
          <p:cNvSpPr/>
          <p:nvPr/>
        </p:nvSpPr>
        <p:spPr>
          <a:xfrm>
            <a:off x="1025659" y="1359514"/>
            <a:ext cx="116193" cy="202311"/>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3" name="Rectangle 52"/>
          <p:cNvSpPr/>
          <p:nvPr/>
        </p:nvSpPr>
        <p:spPr>
          <a:xfrm>
            <a:off x="1058325" y="4731528"/>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4" name="Rectangle 53"/>
          <p:cNvSpPr/>
          <p:nvPr/>
        </p:nvSpPr>
        <p:spPr>
          <a:xfrm>
            <a:off x="2369470" y="4732329"/>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6" name="Rectangle 55"/>
          <p:cNvSpPr/>
          <p:nvPr/>
        </p:nvSpPr>
        <p:spPr>
          <a:xfrm>
            <a:off x="1454991" y="4732329"/>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7" name="Rectangle 56"/>
          <p:cNvSpPr/>
          <p:nvPr/>
        </p:nvSpPr>
        <p:spPr>
          <a:xfrm>
            <a:off x="1058325" y="5076852"/>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8" name="Rectangle 57"/>
          <p:cNvSpPr/>
          <p:nvPr/>
        </p:nvSpPr>
        <p:spPr>
          <a:xfrm>
            <a:off x="2369470" y="5077653"/>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0" name="Rectangle 59"/>
          <p:cNvSpPr/>
          <p:nvPr/>
        </p:nvSpPr>
        <p:spPr>
          <a:xfrm>
            <a:off x="1454991" y="5077653"/>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1" name="Rectangle 60"/>
          <p:cNvSpPr/>
          <p:nvPr/>
        </p:nvSpPr>
        <p:spPr>
          <a:xfrm>
            <a:off x="1058325" y="542217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3" name="Rectangle 62"/>
          <p:cNvSpPr/>
          <p:nvPr/>
        </p:nvSpPr>
        <p:spPr>
          <a:xfrm>
            <a:off x="1454991" y="5422977"/>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4" name="Rectangle 63"/>
          <p:cNvSpPr/>
          <p:nvPr/>
        </p:nvSpPr>
        <p:spPr>
          <a:xfrm>
            <a:off x="1058325" y="580787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6" name="Rectangle 65"/>
          <p:cNvSpPr/>
          <p:nvPr/>
        </p:nvSpPr>
        <p:spPr>
          <a:xfrm>
            <a:off x="1454991" y="5808678"/>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7" name="Rounded Rectangle 66"/>
          <p:cNvSpPr/>
          <p:nvPr/>
        </p:nvSpPr>
        <p:spPr>
          <a:xfrm>
            <a:off x="902208" y="4579267"/>
            <a:ext cx="3645408" cy="1576464"/>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a:off x="8426035" y="1009173"/>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71" name="Rectangle 70"/>
          <p:cNvSpPr/>
          <p:nvPr/>
        </p:nvSpPr>
        <p:spPr>
          <a:xfrm>
            <a:off x="8056898" y="1009173"/>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6" name="Rounded Rectangle 35"/>
          <p:cNvSpPr/>
          <p:nvPr/>
        </p:nvSpPr>
        <p:spPr>
          <a:xfrm>
            <a:off x="902208" y="963168"/>
            <a:ext cx="1006178" cy="664219"/>
          </a:xfrm>
          <a:prstGeom prst="roundRect">
            <a:avLst/>
          </a:prstGeom>
          <a:solidFill>
            <a:schemeClr val="accent2">
              <a:alpha val="23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p:cNvSpPr/>
          <p:nvPr/>
        </p:nvSpPr>
        <p:spPr>
          <a:xfrm>
            <a:off x="8056898" y="1371305"/>
            <a:ext cx="116193" cy="192024"/>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6" name="Rounded Rectangle 115"/>
          <p:cNvSpPr/>
          <p:nvPr/>
        </p:nvSpPr>
        <p:spPr>
          <a:xfrm>
            <a:off x="7928961" y="959300"/>
            <a:ext cx="1006178" cy="664219"/>
          </a:xfrm>
          <a:prstGeom prst="roundRect">
            <a:avLst/>
          </a:prstGeom>
          <a:solidFill>
            <a:schemeClr val="accent6">
              <a:alpha val="23000"/>
            </a:schemeClr>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Content Placeholder 16"/>
          <p:cNvSpPr>
            <a:spLocks noGrp="1"/>
          </p:cNvSpPr>
          <p:nvPr>
            <p:ph idx="1"/>
          </p:nvPr>
        </p:nvSpPr>
        <p:spPr>
          <a:xfrm>
            <a:off x="5499250" y="2498010"/>
            <a:ext cx="5221632" cy="3874125"/>
          </a:xfrm>
        </p:spPr>
        <p:txBody>
          <a:bodyPr anchor="ctr">
            <a:noAutofit/>
          </a:bodyPr>
          <a:lstStyle/>
          <a:p>
            <a:r>
              <a:rPr lang="en-US" dirty="0"/>
              <a:t>Possible causes:</a:t>
            </a:r>
          </a:p>
          <a:p>
            <a:pPr lvl="1"/>
            <a:r>
              <a:rPr lang="en-US" dirty="0"/>
              <a:t>Paralogs</a:t>
            </a:r>
          </a:p>
          <a:p>
            <a:pPr lvl="1"/>
            <a:r>
              <a:rPr lang="en-US" dirty="0"/>
              <a:t>Polyploidy</a:t>
            </a:r>
          </a:p>
          <a:p>
            <a:r>
              <a:rPr lang="en-US" dirty="0"/>
              <a:t>Relatively easy to detect</a:t>
            </a:r>
          </a:p>
          <a:p>
            <a:pPr lvl="1"/>
            <a:r>
              <a:rPr lang="en-US" dirty="0"/>
              <a:t>High levels of coverage and heterozygosity</a:t>
            </a:r>
          </a:p>
          <a:p>
            <a:pPr lvl="1"/>
            <a:r>
              <a:rPr lang="en-US" dirty="0"/>
              <a:t>&gt; 2 haplotypes per individual</a:t>
            </a:r>
          </a:p>
        </p:txBody>
      </p:sp>
      <p:pic>
        <p:nvPicPr>
          <p:cNvPr id="47" name="Picture 46"/>
          <p:cNvPicPr>
            <a:picLocks noChangeAspect="1"/>
          </p:cNvPicPr>
          <p:nvPr/>
        </p:nvPicPr>
        <p:blipFill>
          <a:blip r:embed="rId2">
            <a:extLst>
              <a:ext uri="{BEBA8EAE-BF5A-486C-A8C5-ECC9F3942E4B}">
                <a14:imgProps xmlns:a14="http://schemas.microsoft.com/office/drawing/2010/main">
                  <a14:imgLayer r:embed="rId3">
                    <a14:imgEffect>
                      <a14:backgroundRemoval t="1399" b="89161" l="3125" r="97500"/>
                    </a14:imgEffect>
                  </a14:imgLayer>
                </a14:imgProps>
              </a:ext>
              <a:ext uri="{28A0092B-C50C-407E-A947-70E740481C1C}">
                <a14:useLocalDpi xmlns:a14="http://schemas.microsoft.com/office/drawing/2010/main" val="0"/>
              </a:ext>
            </a:extLst>
          </a:blip>
          <a:stretch>
            <a:fillRect/>
          </a:stretch>
        </p:blipFill>
        <p:spPr>
          <a:xfrm>
            <a:off x="8173091" y="3154106"/>
            <a:ext cx="2742124" cy="1225387"/>
          </a:xfrm>
          <a:prstGeom prst="rect">
            <a:avLst/>
          </a:prstGeom>
        </p:spPr>
      </p:pic>
      <p:pic>
        <p:nvPicPr>
          <p:cNvPr id="48" name="Picture 47"/>
          <p:cNvPicPr>
            <a:picLocks noChangeAspect="1"/>
          </p:cNvPicPr>
          <p:nvPr/>
        </p:nvPicPr>
        <p:blipFill>
          <a:blip r:embed="rId4">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49" name="Picture 48"/>
          <p:cNvPicPr>
            <a:picLocks noChangeAspect="1"/>
          </p:cNvPicPr>
          <p:nvPr/>
        </p:nvPicPr>
        <p:blipFill rotWithShape="1">
          <a:blip r:embed="rId4">
            <a:lum bright="70000" contrast="-70000"/>
            <a:alphaModFix/>
            <a:extLst>
              <a:ext uri="{28A0092B-C50C-407E-A947-70E740481C1C}">
                <a14:useLocalDpi xmlns:a14="http://schemas.microsoft.com/office/drawing/2010/main" val="0"/>
              </a:ext>
            </a:extLst>
          </a:blip>
          <a:srcRect t="-1" b="75375"/>
          <a:stretch/>
        </p:blipFill>
        <p:spPr>
          <a:xfrm>
            <a:off x="10995202" y="717783"/>
            <a:ext cx="1084735" cy="1506128"/>
          </a:xfrm>
          <a:prstGeom prst="rect">
            <a:avLst/>
          </a:prstGeom>
        </p:spPr>
      </p:pic>
    </p:spTree>
    <p:extLst>
      <p:ext uri="{BB962C8B-B14F-4D97-AF65-F5344CB8AC3E}">
        <p14:creationId xmlns:p14="http://schemas.microsoft.com/office/powerpoint/2010/main" val="1230955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7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16"/>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3"/>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4"/>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56"/>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57"/>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58"/>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60"/>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61"/>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63"/>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64"/>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66"/>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67"/>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74"/>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117">
                                            <p:txEl>
                                              <p:pRg st="0" end="0"/>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117">
                                            <p:txEl>
                                              <p:pRg st="1" end="1"/>
                                            </p:txEl>
                                          </p:spTgt>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117">
                                            <p:txEl>
                                              <p:pRg st="2" end="2"/>
                                            </p:txEl>
                                          </p:spTgt>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47"/>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117">
                                            <p:txEl>
                                              <p:pRg st="3" end="3"/>
                                            </p:txEl>
                                          </p:spTgt>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117">
                                            <p:txEl>
                                              <p:pRg st="4" end="4"/>
                                            </p:txEl>
                                          </p:spTgt>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11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16" grpId="0" animBg="1"/>
      <p:bldP spid="17" grpId="0" animBg="1"/>
      <p:bldP spid="7" grpId="0"/>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30" grpId="0" animBg="1"/>
      <p:bldP spid="31" grpId="0" animBg="1"/>
      <p:bldP spid="32" grpId="0" animBg="1"/>
      <p:bldP spid="34" grpId="0" animBg="1"/>
      <p:bldP spid="35" grpId="0" animBg="1"/>
      <p:bldP spid="37" grpId="0" animBg="1"/>
      <p:bldP spid="38" grpId="0" animBg="1"/>
      <p:bldP spid="39" grpId="0" animBg="1"/>
      <p:bldP spid="40" grpId="0" animBg="1"/>
      <p:bldP spid="41" grpId="0" animBg="1"/>
      <p:bldP spid="53" grpId="0" animBg="1"/>
      <p:bldP spid="54" grpId="0" animBg="1"/>
      <p:bldP spid="56" grpId="0" animBg="1"/>
      <p:bldP spid="57" grpId="0" animBg="1"/>
      <p:bldP spid="58" grpId="0" animBg="1"/>
      <p:bldP spid="60" grpId="0" animBg="1"/>
      <p:bldP spid="61" grpId="0" animBg="1"/>
      <p:bldP spid="63" grpId="0" animBg="1"/>
      <p:bldP spid="64" grpId="0" animBg="1"/>
      <p:bldP spid="66" grpId="0" animBg="1"/>
      <p:bldP spid="67" grpId="0" animBg="1"/>
      <p:bldP spid="70" grpId="0" animBg="1"/>
      <p:bldP spid="71" grpId="0" animBg="1"/>
      <p:bldP spid="36" grpId="0" animBg="1"/>
      <p:bldP spid="84" grpId="0" animBg="1"/>
      <p:bldP spid="116" grpId="0" animBg="1"/>
      <p:bldP spid="117"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ounded Rectangle 73"/>
          <p:cNvSpPr/>
          <p:nvPr/>
        </p:nvSpPr>
        <p:spPr>
          <a:xfrm>
            <a:off x="743712" y="2498010"/>
            <a:ext cx="3986784" cy="3874125"/>
          </a:xfrm>
          <a:prstGeom prst="round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654" y="0"/>
            <a:ext cx="10027024" cy="1325563"/>
          </a:xfrm>
        </p:spPr>
        <p:txBody>
          <a:bodyPr>
            <a:normAutofit/>
          </a:bodyPr>
          <a:lstStyle/>
          <a:p>
            <a:r>
              <a:rPr lang="en-US" dirty="0"/>
              <a:t>RAD </a:t>
            </a:r>
            <a:r>
              <a:rPr lang="en-US" i="1" dirty="0"/>
              <a:t>de novo </a:t>
            </a:r>
            <a:r>
              <a:rPr lang="en-US" dirty="0"/>
              <a:t>assembly artifacts</a:t>
            </a:r>
            <a:endParaRPr lang="en-US" i="1" dirty="0"/>
          </a:p>
        </p:txBody>
      </p:sp>
      <p:sp>
        <p:nvSpPr>
          <p:cNvPr id="16" name="Rectangle 15"/>
          <p:cNvSpPr/>
          <p:nvPr/>
        </p:nvSpPr>
        <p:spPr>
          <a:xfrm>
            <a:off x="391396" y="1010782"/>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 name="Rectangle 16"/>
          <p:cNvSpPr/>
          <p:nvPr/>
        </p:nvSpPr>
        <p:spPr>
          <a:xfrm>
            <a:off x="391396" y="1359515"/>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TextBox 6"/>
          <p:cNvSpPr txBox="1"/>
          <p:nvPr/>
        </p:nvSpPr>
        <p:spPr>
          <a:xfrm>
            <a:off x="993648" y="1930284"/>
            <a:ext cx="3462528" cy="523220"/>
          </a:xfrm>
          <a:prstGeom prst="rect">
            <a:avLst/>
          </a:prstGeom>
          <a:noFill/>
        </p:spPr>
        <p:txBody>
          <a:bodyPr wrap="square" rtlCol="0">
            <a:spAutoFit/>
          </a:bodyPr>
          <a:lstStyle/>
          <a:p>
            <a:pPr algn="ctr"/>
            <a:r>
              <a:rPr lang="en-US" sz="2800" dirty="0">
                <a:solidFill>
                  <a:schemeClr val="bg1"/>
                </a:solidFill>
              </a:rPr>
              <a:t>Over-clustering</a:t>
            </a:r>
          </a:p>
        </p:txBody>
      </p:sp>
      <p:sp>
        <p:nvSpPr>
          <p:cNvPr id="19" name="Rectangle 18"/>
          <p:cNvSpPr/>
          <p:nvPr/>
        </p:nvSpPr>
        <p:spPr>
          <a:xfrm>
            <a:off x="1058325" y="290395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0" name="Rectangle 19"/>
          <p:cNvSpPr/>
          <p:nvPr/>
        </p:nvSpPr>
        <p:spPr>
          <a:xfrm>
            <a:off x="3657599" y="2904758"/>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1" name="Rectangle 20"/>
          <p:cNvSpPr/>
          <p:nvPr/>
        </p:nvSpPr>
        <p:spPr>
          <a:xfrm>
            <a:off x="2911507" y="2904758"/>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2" name="Rectangle 21"/>
          <p:cNvSpPr/>
          <p:nvPr/>
        </p:nvSpPr>
        <p:spPr>
          <a:xfrm>
            <a:off x="1908386" y="2904758"/>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3" name="Rectangle 22"/>
          <p:cNvSpPr/>
          <p:nvPr/>
        </p:nvSpPr>
        <p:spPr>
          <a:xfrm>
            <a:off x="1058325" y="3249281"/>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4" name="Rectangle 23"/>
          <p:cNvSpPr/>
          <p:nvPr/>
        </p:nvSpPr>
        <p:spPr>
          <a:xfrm>
            <a:off x="3657599" y="3250082"/>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5" name="Rectangle 24"/>
          <p:cNvSpPr/>
          <p:nvPr/>
        </p:nvSpPr>
        <p:spPr>
          <a:xfrm>
            <a:off x="2911507" y="3250082"/>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6" name="Rectangle 25"/>
          <p:cNvSpPr/>
          <p:nvPr/>
        </p:nvSpPr>
        <p:spPr>
          <a:xfrm>
            <a:off x="1908386" y="3250082"/>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27" name="Rectangle 26"/>
          <p:cNvSpPr/>
          <p:nvPr/>
        </p:nvSpPr>
        <p:spPr>
          <a:xfrm>
            <a:off x="1058325" y="3594605"/>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Rectangle 27"/>
          <p:cNvSpPr/>
          <p:nvPr/>
        </p:nvSpPr>
        <p:spPr>
          <a:xfrm>
            <a:off x="3657599" y="3595406"/>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0" name="Rectangle 29"/>
          <p:cNvSpPr/>
          <p:nvPr/>
        </p:nvSpPr>
        <p:spPr>
          <a:xfrm>
            <a:off x="1908386" y="3595406"/>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1" name="Rectangle 30"/>
          <p:cNvSpPr/>
          <p:nvPr/>
        </p:nvSpPr>
        <p:spPr>
          <a:xfrm>
            <a:off x="1058325" y="398030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2" name="Rectangle 31"/>
          <p:cNvSpPr/>
          <p:nvPr/>
        </p:nvSpPr>
        <p:spPr>
          <a:xfrm>
            <a:off x="3657599" y="3981107"/>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4" name="Rectangle 33"/>
          <p:cNvSpPr/>
          <p:nvPr/>
        </p:nvSpPr>
        <p:spPr>
          <a:xfrm>
            <a:off x="1908386" y="3981107"/>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5" name="Rounded Rectangle 34"/>
          <p:cNvSpPr/>
          <p:nvPr/>
        </p:nvSpPr>
        <p:spPr>
          <a:xfrm>
            <a:off x="902208" y="2751696"/>
            <a:ext cx="3645408" cy="1576464"/>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1630583" y="1009574"/>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8" name="Rectangle 37"/>
          <p:cNvSpPr/>
          <p:nvPr/>
        </p:nvSpPr>
        <p:spPr>
          <a:xfrm>
            <a:off x="1394795" y="1009574"/>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9" name="Rectangle 38"/>
          <p:cNvSpPr/>
          <p:nvPr/>
        </p:nvSpPr>
        <p:spPr>
          <a:xfrm>
            <a:off x="1025658" y="1009574"/>
            <a:ext cx="120393" cy="20812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40" name="Rectangle 39"/>
          <p:cNvSpPr/>
          <p:nvPr/>
        </p:nvSpPr>
        <p:spPr>
          <a:xfrm>
            <a:off x="1630584" y="1359514"/>
            <a:ext cx="116193" cy="20231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41" name="Rectangle 40"/>
          <p:cNvSpPr/>
          <p:nvPr/>
        </p:nvSpPr>
        <p:spPr>
          <a:xfrm>
            <a:off x="1025659" y="1359514"/>
            <a:ext cx="116193" cy="202311"/>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3" name="Rectangle 52"/>
          <p:cNvSpPr/>
          <p:nvPr/>
        </p:nvSpPr>
        <p:spPr>
          <a:xfrm>
            <a:off x="1058325" y="4731528"/>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4" name="Rectangle 53"/>
          <p:cNvSpPr/>
          <p:nvPr/>
        </p:nvSpPr>
        <p:spPr>
          <a:xfrm>
            <a:off x="2369470" y="4732329"/>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6" name="Rectangle 55"/>
          <p:cNvSpPr/>
          <p:nvPr/>
        </p:nvSpPr>
        <p:spPr>
          <a:xfrm>
            <a:off x="1454991" y="4732329"/>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57" name="Rectangle 56"/>
          <p:cNvSpPr/>
          <p:nvPr/>
        </p:nvSpPr>
        <p:spPr>
          <a:xfrm>
            <a:off x="1058325" y="5076852"/>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8" name="Rectangle 57"/>
          <p:cNvSpPr/>
          <p:nvPr/>
        </p:nvSpPr>
        <p:spPr>
          <a:xfrm>
            <a:off x="2369470" y="5077653"/>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0" name="Rectangle 59"/>
          <p:cNvSpPr/>
          <p:nvPr/>
        </p:nvSpPr>
        <p:spPr>
          <a:xfrm>
            <a:off x="1454991" y="5077653"/>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1" name="Rectangle 60"/>
          <p:cNvSpPr/>
          <p:nvPr/>
        </p:nvSpPr>
        <p:spPr>
          <a:xfrm>
            <a:off x="1058325" y="542217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3" name="Rectangle 62"/>
          <p:cNvSpPr/>
          <p:nvPr/>
        </p:nvSpPr>
        <p:spPr>
          <a:xfrm>
            <a:off x="1454991" y="5422977"/>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4" name="Rectangle 63"/>
          <p:cNvSpPr/>
          <p:nvPr/>
        </p:nvSpPr>
        <p:spPr>
          <a:xfrm>
            <a:off x="1058325" y="580787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6" name="Rectangle 65"/>
          <p:cNvSpPr/>
          <p:nvPr/>
        </p:nvSpPr>
        <p:spPr>
          <a:xfrm>
            <a:off x="1454991" y="5808678"/>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67" name="Rounded Rectangle 66"/>
          <p:cNvSpPr/>
          <p:nvPr/>
        </p:nvSpPr>
        <p:spPr>
          <a:xfrm>
            <a:off x="902208" y="4579267"/>
            <a:ext cx="3645408" cy="1576464"/>
          </a:xfrm>
          <a:prstGeom prst="roundRect">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a:off x="8426035" y="1009173"/>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71" name="Rectangle 70"/>
          <p:cNvSpPr/>
          <p:nvPr/>
        </p:nvSpPr>
        <p:spPr>
          <a:xfrm>
            <a:off x="8056898" y="1009173"/>
            <a:ext cx="120393" cy="208120"/>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36" name="Rounded Rectangle 35"/>
          <p:cNvSpPr/>
          <p:nvPr/>
        </p:nvSpPr>
        <p:spPr>
          <a:xfrm>
            <a:off x="902208" y="963168"/>
            <a:ext cx="1006178" cy="664219"/>
          </a:xfrm>
          <a:prstGeom prst="roundRect">
            <a:avLst/>
          </a:prstGeom>
          <a:solidFill>
            <a:schemeClr val="accent2">
              <a:alpha val="23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p:cNvSpPr/>
          <p:nvPr/>
        </p:nvSpPr>
        <p:spPr>
          <a:xfrm>
            <a:off x="8056898" y="1371305"/>
            <a:ext cx="116193" cy="192024"/>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6" name="Rounded Rectangle 115"/>
          <p:cNvSpPr/>
          <p:nvPr/>
        </p:nvSpPr>
        <p:spPr>
          <a:xfrm>
            <a:off x="7928961" y="959300"/>
            <a:ext cx="1006178" cy="664219"/>
          </a:xfrm>
          <a:prstGeom prst="roundRect">
            <a:avLst/>
          </a:prstGeom>
          <a:solidFill>
            <a:schemeClr val="accent6">
              <a:alpha val="23000"/>
            </a:schemeClr>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Content Placeholder 16"/>
          <p:cNvSpPr>
            <a:spLocks noGrp="1"/>
          </p:cNvSpPr>
          <p:nvPr>
            <p:ph idx="1"/>
          </p:nvPr>
        </p:nvSpPr>
        <p:spPr>
          <a:xfrm>
            <a:off x="4944282" y="2498010"/>
            <a:ext cx="6142360" cy="3874125"/>
          </a:xfrm>
        </p:spPr>
        <p:txBody>
          <a:bodyPr anchor="ctr">
            <a:noAutofit/>
          </a:bodyPr>
          <a:lstStyle/>
          <a:p>
            <a:pPr marL="0" indent="0">
              <a:buNone/>
            </a:pPr>
            <a:endParaRPr lang="en-US" dirty="0"/>
          </a:p>
          <a:p>
            <a:r>
              <a:rPr lang="en-US" dirty="0">
                <a:solidFill>
                  <a:schemeClr val="accent4"/>
                </a:solidFill>
              </a:rPr>
              <a:t>Small percentage of loci, even with liberal assembly parameters</a:t>
            </a:r>
          </a:p>
          <a:p>
            <a:pPr lvl="1"/>
            <a:r>
              <a:rPr lang="en-US" sz="2000" dirty="0" err="1"/>
              <a:t>Ilut</a:t>
            </a:r>
            <a:r>
              <a:rPr lang="en-US" sz="2000" dirty="0"/>
              <a:t> et al. (2014)</a:t>
            </a:r>
          </a:p>
          <a:p>
            <a:pPr lvl="1"/>
            <a:r>
              <a:rPr lang="en-US" sz="2000" dirty="0"/>
              <a:t>Harvey et al. (2015)</a:t>
            </a:r>
          </a:p>
        </p:txBody>
      </p:sp>
      <p:pic>
        <p:nvPicPr>
          <p:cNvPr id="47" name="Picture 46"/>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48" name="Picture 47"/>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1" b="75375"/>
          <a:stretch/>
        </p:blipFill>
        <p:spPr>
          <a:xfrm>
            <a:off x="10995202" y="717783"/>
            <a:ext cx="1084735" cy="1506128"/>
          </a:xfrm>
          <a:prstGeom prst="rect">
            <a:avLst/>
          </a:prstGeom>
        </p:spPr>
      </p:pic>
    </p:spTree>
    <p:extLst>
      <p:ext uri="{BB962C8B-B14F-4D97-AF65-F5344CB8AC3E}">
        <p14:creationId xmlns:p14="http://schemas.microsoft.com/office/powerpoint/2010/main" val="19631170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654" y="0"/>
            <a:ext cx="10027024" cy="1325563"/>
          </a:xfrm>
        </p:spPr>
        <p:txBody>
          <a:bodyPr>
            <a:normAutofit/>
          </a:bodyPr>
          <a:lstStyle/>
          <a:p>
            <a:r>
              <a:rPr lang="en-US" dirty="0"/>
              <a:t>RAD </a:t>
            </a:r>
            <a:r>
              <a:rPr lang="en-US" i="1" dirty="0"/>
              <a:t>de novo </a:t>
            </a:r>
            <a:r>
              <a:rPr lang="en-US" dirty="0"/>
              <a:t>assembly artifacts</a:t>
            </a:r>
            <a:endParaRPr lang="en-US" i="1" dirty="0"/>
          </a:p>
        </p:txBody>
      </p:sp>
      <p:sp>
        <p:nvSpPr>
          <p:cNvPr id="16" name="Rectangle 15"/>
          <p:cNvSpPr/>
          <p:nvPr/>
        </p:nvSpPr>
        <p:spPr>
          <a:xfrm>
            <a:off x="391396" y="1010782"/>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 name="Rectangle 16"/>
          <p:cNvSpPr/>
          <p:nvPr/>
        </p:nvSpPr>
        <p:spPr>
          <a:xfrm>
            <a:off x="391396" y="1359515"/>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6" name="Rectangle 75"/>
          <p:cNvSpPr/>
          <p:nvPr/>
        </p:nvSpPr>
        <p:spPr>
          <a:xfrm>
            <a:off x="5837531" y="1010782"/>
            <a:ext cx="128703" cy="210961"/>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2" name="Rectangle 81"/>
          <p:cNvSpPr/>
          <p:nvPr/>
        </p:nvSpPr>
        <p:spPr>
          <a:xfrm>
            <a:off x="5468454" y="1361614"/>
            <a:ext cx="116193" cy="20231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5" name="Rectangle 84"/>
          <p:cNvSpPr/>
          <p:nvPr/>
        </p:nvSpPr>
        <p:spPr>
          <a:xfrm>
            <a:off x="1041225" y="2806421"/>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7" name="Rectangle 86"/>
          <p:cNvSpPr/>
          <p:nvPr/>
        </p:nvSpPr>
        <p:spPr>
          <a:xfrm>
            <a:off x="2894407" y="2807222"/>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8" name="Rectangle 87"/>
          <p:cNvSpPr/>
          <p:nvPr/>
        </p:nvSpPr>
        <p:spPr>
          <a:xfrm>
            <a:off x="1269494" y="2807222"/>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9" name="Rectangle 88"/>
          <p:cNvSpPr/>
          <p:nvPr/>
        </p:nvSpPr>
        <p:spPr>
          <a:xfrm>
            <a:off x="1041225" y="3151745"/>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1" name="Rectangle 90"/>
          <p:cNvSpPr/>
          <p:nvPr/>
        </p:nvSpPr>
        <p:spPr>
          <a:xfrm>
            <a:off x="2894407" y="3152546"/>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2" name="Rectangle 91"/>
          <p:cNvSpPr/>
          <p:nvPr/>
        </p:nvSpPr>
        <p:spPr>
          <a:xfrm>
            <a:off x="1269494" y="3152546"/>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3" name="Rectangle 92"/>
          <p:cNvSpPr/>
          <p:nvPr/>
        </p:nvSpPr>
        <p:spPr>
          <a:xfrm>
            <a:off x="1041225" y="3497069"/>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5" name="Rectangle 94"/>
          <p:cNvSpPr/>
          <p:nvPr/>
        </p:nvSpPr>
        <p:spPr>
          <a:xfrm>
            <a:off x="1269494" y="3497870"/>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9" name="Rounded Rectangle 98"/>
          <p:cNvSpPr/>
          <p:nvPr/>
        </p:nvSpPr>
        <p:spPr>
          <a:xfrm>
            <a:off x="885108" y="2654160"/>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1041225" y="5198772"/>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Rectangle 104"/>
          <p:cNvSpPr/>
          <p:nvPr/>
        </p:nvSpPr>
        <p:spPr>
          <a:xfrm>
            <a:off x="1269494" y="5199573"/>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6" name="Rectangle 105"/>
          <p:cNvSpPr/>
          <p:nvPr/>
        </p:nvSpPr>
        <p:spPr>
          <a:xfrm>
            <a:off x="1041225" y="554409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7" name="Rectangle 106"/>
          <p:cNvSpPr/>
          <p:nvPr/>
        </p:nvSpPr>
        <p:spPr>
          <a:xfrm>
            <a:off x="1269494" y="5544897"/>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8" name="Rectangle 107"/>
          <p:cNvSpPr/>
          <p:nvPr/>
        </p:nvSpPr>
        <p:spPr>
          <a:xfrm>
            <a:off x="1041225" y="592979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9" name="Rectangle 108"/>
          <p:cNvSpPr/>
          <p:nvPr/>
        </p:nvSpPr>
        <p:spPr>
          <a:xfrm>
            <a:off x="1269494" y="5930598"/>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1" name="Rectangle 110"/>
          <p:cNvSpPr/>
          <p:nvPr/>
        </p:nvSpPr>
        <p:spPr>
          <a:xfrm>
            <a:off x="2891630" y="3497069"/>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3" name="Rounded Rectangle 112"/>
          <p:cNvSpPr/>
          <p:nvPr/>
        </p:nvSpPr>
        <p:spPr>
          <a:xfrm>
            <a:off x="702228" y="2548127"/>
            <a:ext cx="3986784" cy="1415737"/>
          </a:xfrm>
          <a:prstGeom prst="round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p:cNvSpPr txBox="1"/>
          <p:nvPr/>
        </p:nvSpPr>
        <p:spPr>
          <a:xfrm>
            <a:off x="972312" y="1929384"/>
            <a:ext cx="3462528" cy="523220"/>
          </a:xfrm>
          <a:prstGeom prst="rect">
            <a:avLst/>
          </a:prstGeom>
          <a:noFill/>
        </p:spPr>
        <p:txBody>
          <a:bodyPr wrap="square" rtlCol="0">
            <a:spAutoFit/>
          </a:bodyPr>
          <a:lstStyle/>
          <a:p>
            <a:pPr algn="ctr"/>
            <a:r>
              <a:rPr lang="en-US" sz="2800" dirty="0">
                <a:solidFill>
                  <a:schemeClr val="bg1"/>
                </a:solidFill>
              </a:rPr>
              <a:t>Over-splitting</a:t>
            </a:r>
          </a:p>
        </p:txBody>
      </p:sp>
      <p:sp>
        <p:nvSpPr>
          <p:cNvPr id="80" name="Rounded Rectangle 79"/>
          <p:cNvSpPr/>
          <p:nvPr/>
        </p:nvSpPr>
        <p:spPr>
          <a:xfrm>
            <a:off x="885108" y="5082179"/>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ounded Rectangle 80"/>
          <p:cNvSpPr/>
          <p:nvPr/>
        </p:nvSpPr>
        <p:spPr>
          <a:xfrm>
            <a:off x="702228" y="4976146"/>
            <a:ext cx="3986784" cy="1415737"/>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Content Placeholder 16"/>
          <p:cNvSpPr txBox="1">
            <a:spLocks/>
          </p:cNvSpPr>
          <p:nvPr/>
        </p:nvSpPr>
        <p:spPr>
          <a:xfrm>
            <a:off x="5499250" y="2498010"/>
            <a:ext cx="5221632" cy="3874125"/>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Possible causes:</a:t>
            </a:r>
          </a:p>
          <a:p>
            <a:pPr lvl="1"/>
            <a:r>
              <a:rPr lang="en-US" dirty="0"/>
              <a:t>Divergent alleles</a:t>
            </a:r>
          </a:p>
          <a:p>
            <a:pPr lvl="2"/>
            <a:r>
              <a:rPr lang="en-US" dirty="0"/>
              <a:t>Ancestral polymorphisms</a:t>
            </a:r>
          </a:p>
          <a:p>
            <a:pPr lvl="2"/>
            <a:r>
              <a:rPr lang="en-US" dirty="0"/>
              <a:t>Introgression</a:t>
            </a:r>
          </a:p>
          <a:p>
            <a:pPr lvl="1"/>
            <a:r>
              <a:rPr lang="en-US" dirty="0">
                <a:solidFill>
                  <a:schemeClr val="accent4"/>
                </a:solidFill>
              </a:rPr>
              <a:t>INDELs</a:t>
            </a:r>
          </a:p>
          <a:p>
            <a:endParaRPr lang="en-US" dirty="0"/>
          </a:p>
          <a:p>
            <a:r>
              <a:rPr lang="en-US" dirty="0"/>
              <a:t>Difficult to detect</a:t>
            </a:r>
          </a:p>
          <a:p>
            <a:pPr lvl="1"/>
            <a:r>
              <a:rPr lang="en-US" dirty="0"/>
              <a:t>Appear to be homozygous loci</a:t>
            </a:r>
          </a:p>
          <a:p>
            <a:pPr lvl="1"/>
            <a:endParaRPr lang="en-US" dirty="0"/>
          </a:p>
        </p:txBody>
      </p:sp>
      <p:sp>
        <p:nvSpPr>
          <p:cNvPr id="86" name="Rectangle 85"/>
          <p:cNvSpPr/>
          <p:nvPr/>
        </p:nvSpPr>
        <p:spPr>
          <a:xfrm>
            <a:off x="5459836" y="1017333"/>
            <a:ext cx="124811" cy="20441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79" name="Rounded Rectangle 78"/>
          <p:cNvSpPr/>
          <p:nvPr/>
        </p:nvSpPr>
        <p:spPr>
          <a:xfrm>
            <a:off x="5231282" y="954134"/>
            <a:ext cx="1006178" cy="664219"/>
          </a:xfrm>
          <a:prstGeom prst="roundRect">
            <a:avLst/>
          </a:prstGeom>
          <a:solidFill>
            <a:schemeClr val="accent3">
              <a:alpha val="23000"/>
            </a:schemeClr>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descr="IMG_5249.JPG"/>
          <p:cNvPicPr>
            <a:picLocks noChangeAspect="1"/>
          </p:cNvPicPr>
          <p:nvPr/>
        </p:nvPicPr>
        <p:blipFill rotWithShape="1">
          <a:blip r:embed="rId2">
            <a:extLst>
              <a:ext uri="{BEBA8EAE-BF5A-486C-A8C5-ECC9F3942E4B}">
                <a14:imgProps xmlns:a14="http://schemas.microsoft.com/office/drawing/2010/main">
                  <a14:imgLayer r:embed="rId3">
                    <a14:imgEffect>
                      <a14:backgroundRemoval t="30269" b="68293" l="36505" r="58321">
                        <a14:foregroundMark x1="52424" y1="37336" x2="52424" y2="37336"/>
                        <a14:foregroundMark x1="50651" y1="38086" x2="50651" y2="38086"/>
                        <a14:foregroundMark x1="53509" y1="36398" x2="53509" y2="36398"/>
                        <a14:foregroundMark x1="53220" y1="40025" x2="53220" y2="40025"/>
                        <a14:foregroundMark x1="52713" y1="34647" x2="52713" y2="34647"/>
                        <a14:foregroundMark x1="49674" y1="37899" x2="49674" y2="37899"/>
                        <a14:backgroundMark x1="43054" y1="60538" x2="43054" y2="60538"/>
                      </a14:backgroundRemoval>
                    </a14:imgEffect>
                  </a14:imgLayer>
                </a14:imgProps>
              </a:ext>
            </a:extLst>
          </a:blip>
          <a:srcRect l="30304" t="28359" r="30375" b="28358"/>
          <a:stretch/>
        </p:blipFill>
        <p:spPr>
          <a:xfrm>
            <a:off x="8319087" y="5298201"/>
            <a:ext cx="2821359" cy="1608137"/>
          </a:xfrm>
          <a:prstGeom prst="rect">
            <a:avLst/>
          </a:prstGeom>
          <a:ln>
            <a:noFill/>
          </a:ln>
          <a:effectLst/>
        </p:spPr>
      </p:pic>
      <p:pic>
        <p:nvPicPr>
          <p:cNvPr id="34" name="Picture 33"/>
          <p:cNvPicPr>
            <a:picLocks noChangeAspect="1"/>
          </p:cNvPicPr>
          <p:nvPr/>
        </p:nvPicPr>
        <p:blipFill>
          <a:blip r:embed="rId4">
            <a:extLst>
              <a:ext uri="{BEBA8EAE-BF5A-486C-A8C5-ECC9F3942E4B}">
                <a14:imgProps xmlns:a14="http://schemas.microsoft.com/office/drawing/2010/main">
                  <a14:imgLayer r:embed="rId5">
                    <a14:imgEffect>
                      <a14:backgroundRemoval t="0" b="97273" l="167" r="99167"/>
                    </a14:imgEffect>
                  </a14:imgLayer>
                </a14:imgProps>
              </a:ext>
            </a:extLst>
          </a:blip>
          <a:stretch>
            <a:fillRect/>
          </a:stretch>
        </p:blipFill>
        <p:spPr>
          <a:xfrm>
            <a:off x="8217268" y="3705189"/>
            <a:ext cx="2389656" cy="1314310"/>
          </a:xfrm>
          <a:prstGeom prst="rect">
            <a:avLst/>
          </a:prstGeom>
        </p:spPr>
      </p:pic>
      <p:grpSp>
        <p:nvGrpSpPr>
          <p:cNvPr id="35" name="Group 34"/>
          <p:cNvGrpSpPr/>
          <p:nvPr/>
        </p:nvGrpSpPr>
        <p:grpSpPr>
          <a:xfrm>
            <a:off x="5046481" y="4838593"/>
            <a:ext cx="3459397" cy="2031236"/>
            <a:chOff x="6886357" y="4966344"/>
            <a:chExt cx="3459397" cy="2031236"/>
          </a:xfrm>
        </p:grpSpPr>
        <p:grpSp>
          <p:nvGrpSpPr>
            <p:cNvPr id="36" name="Group 35"/>
            <p:cNvGrpSpPr/>
            <p:nvPr/>
          </p:nvGrpSpPr>
          <p:grpSpPr>
            <a:xfrm>
              <a:off x="6886357" y="4966344"/>
              <a:ext cx="3459397" cy="1980750"/>
              <a:chOff x="8049431" y="4123230"/>
              <a:chExt cx="4243482" cy="2823864"/>
            </a:xfrm>
          </p:grpSpPr>
          <p:pic>
            <p:nvPicPr>
              <p:cNvPr id="38" name="Picture 37"/>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20162517">
                <a:off x="9943941" y="4123230"/>
                <a:ext cx="1834397" cy="2447364"/>
              </a:xfrm>
              <a:prstGeom prst="rect">
                <a:avLst/>
              </a:prstGeom>
              <a:ln>
                <a:noFill/>
              </a:ln>
            </p:spPr>
          </p:pic>
          <p:pic>
            <p:nvPicPr>
              <p:cNvPr id="39" name="Picture 38"/>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1104398">
                <a:off x="10458516" y="4287154"/>
                <a:ext cx="1834397" cy="2447364"/>
              </a:xfrm>
              <a:prstGeom prst="rect">
                <a:avLst/>
              </a:prstGeom>
              <a:ln>
                <a:noFill/>
              </a:ln>
            </p:spPr>
          </p:pic>
          <p:pic>
            <p:nvPicPr>
              <p:cNvPr id="40" name="Picture 39"/>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20677006">
                <a:off x="8693635" y="4186960"/>
                <a:ext cx="1834397" cy="2447364"/>
              </a:xfrm>
              <a:prstGeom prst="rect">
                <a:avLst/>
              </a:prstGeom>
              <a:ln>
                <a:noFill/>
              </a:ln>
            </p:spPr>
          </p:pic>
          <p:pic>
            <p:nvPicPr>
              <p:cNvPr id="41" name="Picture 40"/>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1039790">
                <a:off x="9677624" y="4423641"/>
                <a:ext cx="1715232" cy="2288380"/>
              </a:xfrm>
              <a:prstGeom prst="rect">
                <a:avLst/>
              </a:prstGeom>
              <a:ln>
                <a:noFill/>
              </a:ln>
            </p:spPr>
          </p:pic>
          <p:pic>
            <p:nvPicPr>
              <p:cNvPr id="42" name="Picture 41"/>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18980834">
                <a:off x="8049431" y="4617791"/>
                <a:ext cx="1715232" cy="2288380"/>
              </a:xfrm>
              <a:prstGeom prst="rect">
                <a:avLst/>
              </a:prstGeom>
              <a:ln>
                <a:noFill/>
              </a:ln>
            </p:spPr>
          </p:pic>
          <p:pic>
            <p:nvPicPr>
              <p:cNvPr id="43" name="Picture 42"/>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17696688">
                <a:off x="8506960" y="5539056"/>
                <a:ext cx="1206466" cy="1609609"/>
              </a:xfrm>
              <a:prstGeom prst="rect">
                <a:avLst/>
              </a:prstGeom>
              <a:ln>
                <a:noFill/>
              </a:ln>
            </p:spPr>
          </p:pic>
          <p:pic>
            <p:nvPicPr>
              <p:cNvPr id="44" name="Picture 43"/>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665070">
                <a:off x="9170505" y="4942377"/>
                <a:ext cx="1473247" cy="1965535"/>
              </a:xfrm>
              <a:prstGeom prst="rect">
                <a:avLst/>
              </a:prstGeom>
              <a:ln>
                <a:noFill/>
              </a:ln>
            </p:spPr>
          </p:pic>
          <p:pic>
            <p:nvPicPr>
              <p:cNvPr id="45" name="Picture 44"/>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20508063">
                <a:off x="10128309" y="5250958"/>
                <a:ext cx="1206466" cy="1609609"/>
              </a:xfrm>
              <a:prstGeom prst="rect">
                <a:avLst/>
              </a:prstGeom>
              <a:ln>
                <a:noFill/>
              </a:ln>
            </p:spPr>
          </p:pic>
          <p:pic>
            <p:nvPicPr>
              <p:cNvPr id="46" name="Picture 45"/>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665070">
                <a:off x="10554607" y="4950834"/>
                <a:ext cx="1473247" cy="1965535"/>
              </a:xfrm>
              <a:prstGeom prst="rect">
                <a:avLst/>
              </a:prstGeom>
              <a:ln>
                <a:noFill/>
              </a:ln>
            </p:spPr>
          </p:pic>
        </p:grpSp>
        <p:pic>
          <p:nvPicPr>
            <p:cNvPr id="37" name="Picture 36"/>
            <p:cNvPicPr>
              <a:picLocks noChangeAspect="1"/>
            </p:cNvPicPr>
            <p:nvPr/>
          </p:nvPicPr>
          <p:blipFill>
            <a:blip r:embed="rId6">
              <a:duotone>
                <a:prstClr val="black"/>
                <a:schemeClr val="bg1">
                  <a:lumMod val="75000"/>
                  <a:tint val="45000"/>
                  <a:satMod val="400000"/>
                </a:schemeClr>
              </a:duotone>
              <a:extLst>
                <a:ext uri="{BEBA8EAE-BF5A-486C-A8C5-ECC9F3942E4B}">
                  <a14:imgProps xmlns:a14="http://schemas.microsoft.com/office/drawing/2010/main">
                    <a14:imgLayer r:embed="rId7">
                      <a14:imgEffect>
                        <a14:backgroundRemoval t="3131" b="97422" l="9582" r="89681"/>
                      </a14:imgEffect>
                    </a14:imgLayer>
                  </a14:imgProps>
                </a:ext>
              </a:extLst>
            </a:blip>
            <a:stretch>
              <a:fillRect/>
            </a:stretch>
          </p:blipFill>
          <p:spPr>
            <a:xfrm rot="2416919">
              <a:off x="8455961" y="6101509"/>
              <a:ext cx="671641" cy="896071"/>
            </a:xfrm>
            <a:prstGeom prst="rect">
              <a:avLst/>
            </a:prstGeom>
            <a:ln>
              <a:noFill/>
            </a:ln>
          </p:spPr>
        </p:pic>
      </p:grpSp>
      <p:pic>
        <p:nvPicPr>
          <p:cNvPr id="47" name="Picture 46"/>
          <p:cNvPicPr>
            <a:picLocks noChangeAspect="1"/>
          </p:cNvPicPr>
          <p:nvPr/>
        </p:nvPicPr>
        <p:blipFill>
          <a:blip r:embed="rId8">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48" name="Picture 47"/>
          <p:cNvPicPr>
            <a:picLocks noChangeAspect="1"/>
          </p:cNvPicPr>
          <p:nvPr/>
        </p:nvPicPr>
        <p:blipFill rotWithShape="1">
          <a:blip r:embed="rId8">
            <a:lum bright="70000" contrast="-70000"/>
            <a:alphaModFix/>
            <a:extLst>
              <a:ext uri="{28A0092B-C50C-407E-A947-70E740481C1C}">
                <a14:useLocalDpi xmlns:a14="http://schemas.microsoft.com/office/drawing/2010/main" val="0"/>
              </a:ext>
            </a:extLst>
          </a:blip>
          <a:srcRect t="-1" b="75375"/>
          <a:stretch/>
        </p:blipFill>
        <p:spPr>
          <a:xfrm>
            <a:off x="10995202" y="717783"/>
            <a:ext cx="1084735" cy="1506128"/>
          </a:xfrm>
          <a:prstGeom prst="rect">
            <a:avLst/>
          </a:prstGeom>
        </p:spPr>
      </p:pic>
    </p:spTree>
    <p:extLst>
      <p:ext uri="{BB962C8B-B14F-4D97-AF65-F5344CB8AC3E}">
        <p14:creationId xmlns:p14="http://schemas.microsoft.com/office/powerpoint/2010/main" val="168918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9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9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9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1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0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0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0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0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0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80"/>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1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8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83">
                                            <p:txEl>
                                              <p:pRg st="0" end="0"/>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83">
                                            <p:txEl>
                                              <p:pRg st="1" end="1"/>
                                            </p:txEl>
                                          </p:spTgt>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83">
                                            <p:txEl>
                                              <p:pRg st="2" end="2"/>
                                            </p:txEl>
                                          </p:spTgt>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83">
                                            <p:txEl>
                                              <p:pRg st="3" end="3"/>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83">
                                            <p:txEl>
                                              <p:pRg st="4" end="4"/>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3"/>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34"/>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35"/>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83">
                                            <p:txEl>
                                              <p:pRg st="6" end="6"/>
                                            </p:txEl>
                                          </p:spTgt>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83">
                                            <p:txEl>
                                              <p:pRg st="7" end="7"/>
                                            </p:txEl>
                                          </p:spTgt>
                                        </p:tgtEl>
                                        <p:attrNameLst>
                                          <p:attrName>style.visibility</p:attrName>
                                        </p:attrNameLst>
                                      </p:cBhvr>
                                      <p:to>
                                        <p:strVal val="visible"/>
                                      </p:to>
                                    </p:set>
                                  </p:childTnLst>
                                </p:cTn>
                              </p:par>
                              <p:par>
                                <p:cTn id="89" presetID="9" presetClass="exit" presetSubtype="0" fill="hold" nodeType="withEffect">
                                  <p:stCondLst>
                                    <p:cond delay="0"/>
                                  </p:stCondLst>
                                  <p:childTnLst>
                                    <p:animEffect transition="out" filter="dissolve">
                                      <p:cBhvr>
                                        <p:cTn id="90" dur="10"/>
                                        <p:tgtEl>
                                          <p:spTgt spid="35"/>
                                        </p:tgtEl>
                                      </p:cBhvr>
                                    </p:animEffect>
                                    <p:set>
                                      <p:cBhvr>
                                        <p:cTn id="91" dur="1" fill="hold">
                                          <p:stCondLst>
                                            <p:cond delay="9"/>
                                          </p:stCondLst>
                                        </p:cTn>
                                        <p:tgtEl>
                                          <p:spTgt spid="35"/>
                                        </p:tgtEl>
                                        <p:attrNameLst>
                                          <p:attrName>style.visibility</p:attrName>
                                        </p:attrNameLst>
                                      </p:cBhvr>
                                      <p:to>
                                        <p:strVal val="hidden"/>
                                      </p:to>
                                    </p:set>
                                  </p:childTnLst>
                                </p:cTn>
                              </p:par>
                              <p:par>
                                <p:cTn id="92" presetID="9" presetClass="exit" presetSubtype="0" fill="hold" nodeType="withEffect">
                                  <p:stCondLst>
                                    <p:cond delay="0"/>
                                  </p:stCondLst>
                                  <p:childTnLst>
                                    <p:animEffect transition="out" filter="dissolve">
                                      <p:cBhvr>
                                        <p:cTn id="93" dur="10"/>
                                        <p:tgtEl>
                                          <p:spTgt spid="33"/>
                                        </p:tgtEl>
                                      </p:cBhvr>
                                    </p:animEffect>
                                    <p:set>
                                      <p:cBhvr>
                                        <p:cTn id="94" dur="1" fill="hold">
                                          <p:stCondLst>
                                            <p:cond delay="9"/>
                                          </p:stCondLst>
                                        </p:cTn>
                                        <p:tgtEl>
                                          <p:spTgt spid="33"/>
                                        </p:tgtEl>
                                        <p:attrNameLst>
                                          <p:attrName>style.visibility</p:attrName>
                                        </p:attrNameLst>
                                      </p:cBhvr>
                                      <p:to>
                                        <p:strVal val="hidden"/>
                                      </p:to>
                                    </p:set>
                                  </p:childTnLst>
                                </p:cTn>
                              </p:par>
                              <p:par>
                                <p:cTn id="95" presetID="9" presetClass="exit" presetSubtype="0" fill="hold" nodeType="withEffect">
                                  <p:stCondLst>
                                    <p:cond delay="0"/>
                                  </p:stCondLst>
                                  <p:childTnLst>
                                    <p:animEffect transition="out" filter="dissolve">
                                      <p:cBhvr>
                                        <p:cTn id="96" dur="10"/>
                                        <p:tgtEl>
                                          <p:spTgt spid="34"/>
                                        </p:tgtEl>
                                      </p:cBhvr>
                                    </p:animEffect>
                                    <p:set>
                                      <p:cBhvr>
                                        <p:cTn id="97" dur="1" fill="hold">
                                          <p:stCondLst>
                                            <p:cond delay="9"/>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76" grpId="0" animBg="1"/>
      <p:bldP spid="82" grpId="0" animBg="1"/>
      <p:bldP spid="85" grpId="0" animBg="1"/>
      <p:bldP spid="87" grpId="0" animBg="1"/>
      <p:bldP spid="88" grpId="0" animBg="1"/>
      <p:bldP spid="89" grpId="0" animBg="1"/>
      <p:bldP spid="91" grpId="0" animBg="1"/>
      <p:bldP spid="92" grpId="0" animBg="1"/>
      <p:bldP spid="93" grpId="0" animBg="1"/>
      <p:bldP spid="95" grpId="0" animBg="1"/>
      <p:bldP spid="99" grpId="0" animBg="1"/>
      <p:bldP spid="103" grpId="0" animBg="1"/>
      <p:bldP spid="105" grpId="0" animBg="1"/>
      <p:bldP spid="106" grpId="0" animBg="1"/>
      <p:bldP spid="107" grpId="0" animBg="1"/>
      <p:bldP spid="108" grpId="0" animBg="1"/>
      <p:bldP spid="109" grpId="0" animBg="1"/>
      <p:bldP spid="111" grpId="0" animBg="1"/>
      <p:bldP spid="113" grpId="0" animBg="1"/>
      <p:bldP spid="115" grpId="0"/>
      <p:bldP spid="80" grpId="0" animBg="1"/>
      <p:bldP spid="81" grpId="0" animBg="1"/>
      <p:bldP spid="86" grpId="0" animBg="1"/>
      <p:bldP spid="7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6582" y="2671848"/>
            <a:ext cx="4678947" cy="3556000"/>
          </a:xfrm>
          <a:prstGeom prst="rect">
            <a:avLst/>
          </a:prstGeom>
        </p:spPr>
      </p:pic>
      <p:sp>
        <p:nvSpPr>
          <p:cNvPr id="2" name="Title 1"/>
          <p:cNvSpPr>
            <a:spLocks noGrp="1"/>
          </p:cNvSpPr>
          <p:nvPr>
            <p:ph type="title"/>
          </p:nvPr>
        </p:nvSpPr>
        <p:spPr/>
        <p:txBody>
          <a:bodyPr/>
          <a:lstStyle/>
          <a:p>
            <a:r>
              <a:rPr lang="en-US" dirty="0"/>
              <a:t>Toppling Stacks</a:t>
            </a:r>
          </a:p>
        </p:txBody>
      </p:sp>
      <p:sp>
        <p:nvSpPr>
          <p:cNvPr id="29" name="Content Placeholder 7"/>
          <p:cNvSpPr txBox="1">
            <a:spLocks/>
          </p:cNvSpPr>
          <p:nvPr/>
        </p:nvSpPr>
        <p:spPr>
          <a:xfrm>
            <a:off x="146329" y="2783249"/>
            <a:ext cx="5765740" cy="2282322"/>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3200" dirty="0"/>
              <a:t>The </a:t>
            </a:r>
            <a:r>
              <a:rPr lang="en-US" sz="3200" dirty="0">
                <a:solidFill>
                  <a:schemeClr val="accent4"/>
                </a:solidFill>
              </a:rPr>
              <a:t>default</a:t>
            </a:r>
            <a:r>
              <a:rPr lang="en-US" sz="3200" dirty="0"/>
              <a:t> </a:t>
            </a:r>
            <a:r>
              <a:rPr lang="en-US" sz="3200" i="1" dirty="0"/>
              <a:t>de novo </a:t>
            </a:r>
            <a:r>
              <a:rPr lang="en-US" sz="3200" dirty="0"/>
              <a:t>assembly method cannot handle INDEL variation.  </a:t>
            </a:r>
          </a:p>
          <a:p>
            <a:pPr lvl="1"/>
            <a:r>
              <a:rPr lang="en-US" sz="2800" dirty="0"/>
              <a:t>Reads with INDELs will not cluster</a:t>
            </a:r>
          </a:p>
          <a:p>
            <a:pPr lvl="1"/>
            <a:endParaRPr lang="en-US" sz="2800" dirty="0"/>
          </a:p>
        </p:txBody>
      </p:sp>
      <p:pic>
        <p:nvPicPr>
          <p:cNvPr id="23" name="Picture 22"/>
          <p:cNvPicPr>
            <a:picLocks noChangeAspect="1"/>
          </p:cNvPicPr>
          <p:nvPr/>
        </p:nvPicPr>
        <p:blipFill>
          <a:blip r:embed="rId3">
            <a:extLst>
              <a:ext uri="{BEBA8EAE-BF5A-486C-A8C5-ECC9F3942E4B}">
                <a14:imgProps xmlns:a14="http://schemas.microsoft.com/office/drawing/2010/main">
                  <a14:imgLayer r:embed="rId4">
                    <a14:imgEffect>
                      <a14:backgroundRemoval t="5056" b="96067" l="1100" r="98100"/>
                    </a14:imgEffect>
                  </a14:imgLayer>
                </a14:imgProps>
              </a:ext>
              <a:ext uri="{28A0092B-C50C-407E-A947-70E740481C1C}">
                <a14:useLocalDpi xmlns:a14="http://schemas.microsoft.com/office/drawing/2010/main" val="0"/>
              </a:ext>
            </a:extLst>
          </a:blip>
          <a:stretch>
            <a:fillRect/>
          </a:stretch>
        </p:blipFill>
        <p:spPr>
          <a:xfrm>
            <a:off x="6578844" y="3997288"/>
            <a:ext cx="2542474" cy="905121"/>
          </a:xfrm>
          <a:prstGeom prst="rect">
            <a:avLst/>
          </a:prstGeom>
        </p:spPr>
      </p:pic>
      <p:pic>
        <p:nvPicPr>
          <p:cNvPr id="28" name="Picture 27"/>
          <p:cNvPicPr>
            <a:picLocks noChangeAspect="1"/>
          </p:cNvPicPr>
          <p:nvPr/>
        </p:nvPicPr>
        <p:blipFill>
          <a:blip r:embed="rId5">
            <a:extLst>
              <a:ext uri="{BEBA8EAE-BF5A-486C-A8C5-ECC9F3942E4B}">
                <a14:imgProps xmlns:a14="http://schemas.microsoft.com/office/drawing/2010/main">
                  <a14:imgLayer r:embed="rId6">
                    <a14:imgEffect>
                      <a14:backgroundRemoval t="1399" b="89161" l="3125" r="97500"/>
                    </a14:imgEffect>
                  </a14:imgLayer>
                </a14:imgProps>
              </a:ext>
              <a:ext uri="{28A0092B-C50C-407E-A947-70E740481C1C}">
                <a14:useLocalDpi xmlns:a14="http://schemas.microsoft.com/office/drawing/2010/main" val="0"/>
              </a:ext>
            </a:extLst>
          </a:blip>
          <a:stretch>
            <a:fillRect/>
          </a:stretch>
        </p:blipFill>
        <p:spPr>
          <a:xfrm>
            <a:off x="7794159" y="2767706"/>
            <a:ext cx="2742124" cy="1225387"/>
          </a:xfrm>
          <a:prstGeom prst="rect">
            <a:avLst/>
          </a:prstGeom>
        </p:spPr>
      </p:pic>
      <p:pic>
        <p:nvPicPr>
          <p:cNvPr id="33" name="Picture 32"/>
          <p:cNvPicPr>
            <a:picLocks noChangeAspect="1"/>
          </p:cNvPicPr>
          <p:nvPr/>
        </p:nvPicPr>
        <p:blipFill>
          <a:blip r:embed="rId7">
            <a:extLst>
              <a:ext uri="{BEBA8EAE-BF5A-486C-A8C5-ECC9F3942E4B}">
                <a14:imgProps xmlns:a14="http://schemas.microsoft.com/office/drawing/2010/main">
                  <a14:imgLayer r:embed="rId8">
                    <a14:imgEffect>
                      <a14:backgroundRemoval t="9709" b="89806" l="3222" r="97583"/>
                    </a14:imgEffect>
                  </a14:imgLayer>
                </a14:imgProps>
              </a:ext>
              <a:ext uri="{28A0092B-C50C-407E-A947-70E740481C1C}">
                <a14:useLocalDpi xmlns:a14="http://schemas.microsoft.com/office/drawing/2010/main" val="0"/>
              </a:ext>
            </a:extLst>
          </a:blip>
          <a:stretch>
            <a:fillRect/>
          </a:stretch>
        </p:blipFill>
        <p:spPr>
          <a:xfrm>
            <a:off x="7748788" y="4967964"/>
            <a:ext cx="2832866" cy="1343085"/>
          </a:xfrm>
          <a:prstGeom prst="rect">
            <a:avLst/>
          </a:prstGeom>
        </p:spPr>
      </p:pic>
      <p:pic>
        <p:nvPicPr>
          <p:cNvPr id="34" name="Picture 3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691171" y="791700"/>
            <a:ext cx="3849771" cy="1562554"/>
          </a:xfrm>
          <a:prstGeom prst="rect">
            <a:avLst/>
          </a:prstGeom>
        </p:spPr>
      </p:pic>
      <p:pic>
        <p:nvPicPr>
          <p:cNvPr id="35" name="Picture 34" descr="IMG_5249.JPG"/>
          <p:cNvPicPr>
            <a:picLocks noChangeAspect="1"/>
          </p:cNvPicPr>
          <p:nvPr/>
        </p:nvPicPr>
        <p:blipFill rotWithShape="1">
          <a:blip r:embed="rId10">
            <a:extLst>
              <a:ext uri="{BEBA8EAE-BF5A-486C-A8C5-ECC9F3942E4B}">
                <a14:imgProps xmlns:a14="http://schemas.microsoft.com/office/drawing/2010/main">
                  <a14:imgLayer r:embed="rId11">
                    <a14:imgEffect>
                      <a14:backgroundRemoval t="30269" b="68293" l="36505" r="58321">
                        <a14:foregroundMark x1="52424" y1="37336" x2="52424" y2="37336"/>
                        <a14:foregroundMark x1="50651" y1="38086" x2="50651" y2="38086"/>
                        <a14:foregroundMark x1="53509" y1="36398" x2="53509" y2="36398"/>
                        <a14:foregroundMark x1="53220" y1="40025" x2="53220" y2="40025"/>
                        <a14:foregroundMark x1="52713" y1="34647" x2="52713" y2="34647"/>
                        <a14:foregroundMark x1="49674" y1="37899" x2="49674" y2="37899"/>
                        <a14:backgroundMark x1="43054" y1="60538" x2="43054" y2="60538"/>
                      </a14:backgroundRemoval>
                    </a14:imgEffect>
                  </a14:imgLayer>
                </a14:imgProps>
              </a:ext>
            </a:extLst>
          </a:blip>
          <a:srcRect l="30304" t="28359" r="30375" b="28358"/>
          <a:stretch/>
        </p:blipFill>
        <p:spPr>
          <a:xfrm>
            <a:off x="8857453" y="5402793"/>
            <a:ext cx="2821359" cy="1608137"/>
          </a:xfrm>
          <a:prstGeom prst="rect">
            <a:avLst/>
          </a:prstGeom>
          <a:ln>
            <a:noFill/>
          </a:ln>
          <a:effectLst/>
        </p:spPr>
      </p:pic>
      <p:pic>
        <p:nvPicPr>
          <p:cNvPr id="36" name="Picture 35"/>
          <p:cNvPicPr>
            <a:picLocks noChangeAspect="1"/>
          </p:cNvPicPr>
          <p:nvPr/>
        </p:nvPicPr>
        <p:blipFill>
          <a:blip r:embed="rId12">
            <a:extLst>
              <a:ext uri="{BEBA8EAE-BF5A-486C-A8C5-ECC9F3942E4B}">
                <a14:imgProps xmlns:a14="http://schemas.microsoft.com/office/drawing/2010/main">
                  <a14:imgLayer r:embed="rId13">
                    <a14:imgEffect>
                      <a14:backgroundRemoval t="0" b="97273" l="167" r="99167"/>
                    </a14:imgEffect>
                  </a14:imgLayer>
                </a14:imgProps>
              </a:ext>
            </a:extLst>
          </a:blip>
          <a:stretch>
            <a:fillRect/>
          </a:stretch>
        </p:blipFill>
        <p:spPr>
          <a:xfrm>
            <a:off x="7580668" y="2935956"/>
            <a:ext cx="2389656" cy="1314310"/>
          </a:xfrm>
          <a:prstGeom prst="rect">
            <a:avLst/>
          </a:prstGeom>
        </p:spPr>
      </p:pic>
      <p:grpSp>
        <p:nvGrpSpPr>
          <p:cNvPr id="12" name="Group 11"/>
          <p:cNvGrpSpPr/>
          <p:nvPr/>
        </p:nvGrpSpPr>
        <p:grpSpPr>
          <a:xfrm>
            <a:off x="6019089" y="4902409"/>
            <a:ext cx="3459397" cy="2031236"/>
            <a:chOff x="6886357" y="4966344"/>
            <a:chExt cx="3459397" cy="2031236"/>
          </a:xfrm>
        </p:grpSpPr>
        <p:grpSp>
          <p:nvGrpSpPr>
            <p:cNvPr id="3" name="Group 2"/>
            <p:cNvGrpSpPr/>
            <p:nvPr/>
          </p:nvGrpSpPr>
          <p:grpSpPr>
            <a:xfrm>
              <a:off x="6886357" y="4966344"/>
              <a:ext cx="3459397" cy="1980750"/>
              <a:chOff x="8049431" y="4123230"/>
              <a:chExt cx="4243482" cy="2823864"/>
            </a:xfrm>
          </p:grpSpPr>
          <p:pic>
            <p:nvPicPr>
              <p:cNvPr id="47" name="Picture 46"/>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20162517">
                <a:off x="9943941" y="4123230"/>
                <a:ext cx="1834397" cy="2447364"/>
              </a:xfrm>
              <a:prstGeom prst="rect">
                <a:avLst/>
              </a:prstGeom>
              <a:ln>
                <a:noFill/>
              </a:ln>
            </p:spPr>
          </p:pic>
          <p:pic>
            <p:nvPicPr>
              <p:cNvPr id="48" name="Picture 47"/>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1104398">
                <a:off x="10458516" y="4287154"/>
                <a:ext cx="1834397" cy="2447364"/>
              </a:xfrm>
              <a:prstGeom prst="rect">
                <a:avLst/>
              </a:prstGeom>
              <a:ln>
                <a:noFill/>
              </a:ln>
            </p:spPr>
          </p:pic>
          <p:pic>
            <p:nvPicPr>
              <p:cNvPr id="49" name="Picture 48"/>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20677006">
                <a:off x="8693635" y="4186960"/>
                <a:ext cx="1834397" cy="2447364"/>
              </a:xfrm>
              <a:prstGeom prst="rect">
                <a:avLst/>
              </a:prstGeom>
              <a:ln>
                <a:noFill/>
              </a:ln>
            </p:spPr>
          </p:pic>
          <p:pic>
            <p:nvPicPr>
              <p:cNvPr id="50" name="Picture 49"/>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1039790">
                <a:off x="9677624" y="4423641"/>
                <a:ext cx="1715232" cy="2288380"/>
              </a:xfrm>
              <a:prstGeom prst="rect">
                <a:avLst/>
              </a:prstGeom>
              <a:ln>
                <a:noFill/>
              </a:ln>
            </p:spPr>
          </p:pic>
          <p:pic>
            <p:nvPicPr>
              <p:cNvPr id="51" name="Picture 50"/>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18980834">
                <a:off x="8049431" y="4617791"/>
                <a:ext cx="1715232" cy="2288380"/>
              </a:xfrm>
              <a:prstGeom prst="rect">
                <a:avLst/>
              </a:prstGeom>
              <a:ln>
                <a:noFill/>
              </a:ln>
            </p:spPr>
          </p:pic>
          <p:pic>
            <p:nvPicPr>
              <p:cNvPr id="52" name="Picture 51"/>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17696688">
                <a:off x="8506960" y="5539056"/>
                <a:ext cx="1206466" cy="1609609"/>
              </a:xfrm>
              <a:prstGeom prst="rect">
                <a:avLst/>
              </a:prstGeom>
              <a:ln>
                <a:noFill/>
              </a:ln>
            </p:spPr>
          </p:pic>
          <p:pic>
            <p:nvPicPr>
              <p:cNvPr id="53" name="Picture 52"/>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665070">
                <a:off x="9170505" y="4942377"/>
                <a:ext cx="1473247" cy="1965535"/>
              </a:xfrm>
              <a:prstGeom prst="rect">
                <a:avLst/>
              </a:prstGeom>
              <a:ln>
                <a:noFill/>
              </a:ln>
            </p:spPr>
          </p:pic>
          <p:pic>
            <p:nvPicPr>
              <p:cNvPr id="54" name="Picture 53"/>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20508063">
                <a:off x="10128309" y="5250958"/>
                <a:ext cx="1206466" cy="1609609"/>
              </a:xfrm>
              <a:prstGeom prst="rect">
                <a:avLst/>
              </a:prstGeom>
              <a:ln>
                <a:noFill/>
              </a:ln>
            </p:spPr>
          </p:pic>
          <p:pic>
            <p:nvPicPr>
              <p:cNvPr id="55" name="Picture 54"/>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665070">
                <a:off x="10554607" y="4950834"/>
                <a:ext cx="1473247" cy="1965535"/>
              </a:xfrm>
              <a:prstGeom prst="rect">
                <a:avLst/>
              </a:prstGeom>
              <a:ln>
                <a:noFill/>
              </a:ln>
            </p:spPr>
          </p:pic>
        </p:grpSp>
        <p:pic>
          <p:nvPicPr>
            <p:cNvPr id="56" name="Picture 55"/>
            <p:cNvPicPr>
              <a:picLocks noChangeAspect="1"/>
            </p:cNvPicPr>
            <p:nvPr/>
          </p:nvPicPr>
          <p:blipFill>
            <a:blip r:embed="rId14">
              <a:duotone>
                <a:prstClr val="black"/>
                <a:schemeClr val="bg1">
                  <a:lumMod val="75000"/>
                  <a:tint val="45000"/>
                  <a:satMod val="400000"/>
                </a:schemeClr>
              </a:duotone>
              <a:extLst>
                <a:ext uri="{BEBA8EAE-BF5A-486C-A8C5-ECC9F3942E4B}">
                  <a14:imgProps xmlns:a14="http://schemas.microsoft.com/office/drawing/2010/main">
                    <a14:imgLayer r:embed="rId15">
                      <a14:imgEffect>
                        <a14:backgroundRemoval t="3131" b="97422" l="9582" r="89681"/>
                      </a14:imgEffect>
                    </a14:imgLayer>
                  </a14:imgProps>
                </a:ext>
              </a:extLst>
            </a:blip>
            <a:stretch>
              <a:fillRect/>
            </a:stretch>
          </p:blipFill>
          <p:spPr>
            <a:xfrm rot="2416919">
              <a:off x="8455961" y="6101509"/>
              <a:ext cx="671641" cy="896071"/>
            </a:xfrm>
            <a:prstGeom prst="rect">
              <a:avLst/>
            </a:prstGeom>
            <a:ln>
              <a:noFill/>
            </a:ln>
          </p:spPr>
        </p:pic>
      </p:grpSp>
      <p:sp>
        <p:nvSpPr>
          <p:cNvPr id="25" name="TextBox 24"/>
          <p:cNvSpPr txBox="1"/>
          <p:nvPr/>
        </p:nvSpPr>
        <p:spPr>
          <a:xfrm>
            <a:off x="6691181" y="2354254"/>
            <a:ext cx="3849771" cy="461665"/>
          </a:xfrm>
          <a:prstGeom prst="rect">
            <a:avLst/>
          </a:prstGeom>
          <a:noFill/>
        </p:spPr>
        <p:txBody>
          <a:bodyPr wrap="square" rtlCol="0">
            <a:spAutoFit/>
          </a:bodyPr>
          <a:lstStyle/>
          <a:p>
            <a:pPr algn="r"/>
            <a:r>
              <a:rPr lang="en-US" sz="1200" dirty="0" err="1">
                <a:solidFill>
                  <a:schemeClr val="bg1"/>
                </a:solidFill>
              </a:rPr>
              <a:t>Catchen</a:t>
            </a:r>
            <a:r>
              <a:rPr lang="en-US" sz="1200" dirty="0">
                <a:solidFill>
                  <a:schemeClr val="bg1"/>
                </a:solidFill>
              </a:rPr>
              <a:t> et al. 2013. </a:t>
            </a:r>
            <a:r>
              <a:rPr lang="en-US" sz="1200" i="1" dirty="0">
                <a:solidFill>
                  <a:schemeClr val="bg1"/>
                </a:solidFill>
              </a:rPr>
              <a:t>Molecular Ecology</a:t>
            </a:r>
            <a:r>
              <a:rPr lang="en-US" sz="1200" dirty="0">
                <a:solidFill>
                  <a:schemeClr val="bg1"/>
                </a:solidFill>
              </a:rPr>
              <a:t>.</a:t>
            </a:r>
          </a:p>
          <a:p>
            <a:endParaRPr lang="en-US" sz="1200" dirty="0">
              <a:solidFill>
                <a:schemeClr val="bg1"/>
              </a:solidFill>
            </a:endParaRPr>
          </a:p>
        </p:txBody>
      </p:sp>
      <p:pic>
        <p:nvPicPr>
          <p:cNvPr id="26" name="Picture 25"/>
          <p:cNvPicPr>
            <a:picLocks noChangeAspect="1"/>
          </p:cNvPicPr>
          <p:nvPr/>
        </p:nvPicPr>
        <p:blipFill>
          <a:blip r:embed="rId16">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27" name="Picture 26"/>
          <p:cNvPicPr>
            <a:picLocks noChangeAspect="1"/>
          </p:cNvPicPr>
          <p:nvPr/>
        </p:nvPicPr>
        <p:blipFill rotWithShape="1">
          <a:blip r:embed="rId16">
            <a:lum bright="70000" contrast="-70000"/>
            <a:alphaModFix/>
            <a:extLst>
              <a:ext uri="{28A0092B-C50C-407E-A947-70E740481C1C}">
                <a14:useLocalDpi xmlns:a14="http://schemas.microsoft.com/office/drawing/2010/main" val="0"/>
              </a:ext>
            </a:extLst>
          </a:blip>
          <a:srcRect t="-1" b="75375"/>
          <a:stretch/>
        </p:blipFill>
        <p:spPr>
          <a:xfrm>
            <a:off x="10995202" y="717783"/>
            <a:ext cx="1084735" cy="1506128"/>
          </a:xfrm>
          <a:prstGeom prst="rect">
            <a:avLst/>
          </a:prstGeom>
        </p:spPr>
      </p:pic>
    </p:spTree>
    <p:extLst>
      <p:ext uri="{BB962C8B-B14F-4D97-AF65-F5344CB8AC3E}">
        <p14:creationId xmlns:p14="http://schemas.microsoft.com/office/powerpoint/2010/main" val="741838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9" presetClass="exit" presetSubtype="0" fill="hold" grpId="1" nodeType="withEffect">
                                  <p:stCondLst>
                                    <p:cond delay="0"/>
                                  </p:stCondLst>
                                  <p:childTnLst>
                                    <p:animEffect transition="out" filter="dissolve">
                                      <p:cBhvr>
                                        <p:cTn id="16" dur="10"/>
                                        <p:tgtEl>
                                          <p:spTgt spid="25"/>
                                        </p:tgtEl>
                                      </p:cBhvr>
                                    </p:animEffect>
                                    <p:set>
                                      <p:cBhvr>
                                        <p:cTn id="17" dur="1" fill="hold">
                                          <p:stCondLst>
                                            <p:cond delay="9"/>
                                          </p:stCondLst>
                                        </p:cTn>
                                        <p:tgtEl>
                                          <p:spTgt spid="25"/>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23"/>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28"/>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33"/>
                                        </p:tgtEl>
                                        <p:attrNameLst>
                                          <p:attrName>style.visibility</p:attrName>
                                        </p:attrNameLst>
                                      </p:cBhvr>
                                      <p:to>
                                        <p:strVal val="visible"/>
                                      </p:to>
                                    </p:set>
                                  </p:childTnLst>
                                </p:cTn>
                              </p:par>
                              <p:par>
                                <p:cTn id="26" presetID="1" presetClass="exit" presetSubtype="0" fill="hold" nodeType="withEffect">
                                  <p:stCondLst>
                                    <p:cond delay="0"/>
                                  </p:stCondLst>
                                  <p:childTnLst>
                                    <p:set>
                                      <p:cBhvr>
                                        <p:cTn id="27" dur="1" fill="hold">
                                          <p:stCondLst>
                                            <p:cond delay="0"/>
                                          </p:stCondLst>
                                        </p:cTn>
                                        <p:tgtEl>
                                          <p:spTgt spid="5"/>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nodeType="clickEffect">
                                  <p:stCondLst>
                                    <p:cond delay="0"/>
                                  </p:stCondLst>
                                  <p:childTnLst>
                                    <p:set>
                                      <p:cBhvr>
                                        <p:cTn id="31" dur="1" fill="hold">
                                          <p:stCondLst>
                                            <p:cond delay="0"/>
                                          </p:stCondLst>
                                        </p:cTn>
                                        <p:tgtEl>
                                          <p:spTgt spid="23"/>
                                        </p:tgtEl>
                                        <p:attrNameLst>
                                          <p:attrName>style.visibility</p:attrName>
                                        </p:attrNameLst>
                                      </p:cBhvr>
                                      <p:to>
                                        <p:strVal val="hidden"/>
                                      </p:to>
                                    </p:set>
                                  </p:childTnLst>
                                </p:cTn>
                              </p:par>
                              <p:par>
                                <p:cTn id="32" presetID="1" presetClass="exit" presetSubtype="0" fill="hold" nodeType="withEffect">
                                  <p:stCondLst>
                                    <p:cond delay="0"/>
                                  </p:stCondLst>
                                  <p:childTnLst>
                                    <p:set>
                                      <p:cBhvr>
                                        <p:cTn id="33" dur="1" fill="hold">
                                          <p:stCondLst>
                                            <p:cond delay="0"/>
                                          </p:stCondLst>
                                        </p:cTn>
                                        <p:tgtEl>
                                          <p:spTgt spid="28"/>
                                        </p:tgtEl>
                                        <p:attrNameLst>
                                          <p:attrName>style.visibility</p:attrName>
                                        </p:attrNameLst>
                                      </p:cBhvr>
                                      <p:to>
                                        <p:strVal val="hidden"/>
                                      </p:to>
                                    </p:set>
                                  </p:childTnLst>
                                </p:cTn>
                              </p:par>
                              <p:par>
                                <p:cTn id="34" presetID="1" presetClass="exit" presetSubtype="0" fill="hold" nodeType="withEffect">
                                  <p:stCondLst>
                                    <p:cond delay="0"/>
                                  </p:stCondLst>
                                  <p:childTnLst>
                                    <p:set>
                                      <p:cBhvr>
                                        <p:cTn id="35" dur="1" fill="hold">
                                          <p:stCondLst>
                                            <p:cond delay="0"/>
                                          </p:stCondLst>
                                        </p:cTn>
                                        <p:tgtEl>
                                          <p:spTgt spid="33"/>
                                        </p:tgtEl>
                                        <p:attrNameLst>
                                          <p:attrName>style.visibility</p:attrName>
                                        </p:attrNameLst>
                                      </p:cBhvr>
                                      <p:to>
                                        <p:strVal val="hidden"/>
                                      </p:to>
                                    </p:set>
                                  </p:childTnLst>
                                </p:cTn>
                              </p:par>
                              <p:par>
                                <p:cTn id="36" presetID="1" presetClass="entr" presetSubtype="0" fill="hold" nodeType="withEffect">
                                  <p:stCondLst>
                                    <p:cond delay="0"/>
                                  </p:stCondLst>
                                  <p:childTnLst>
                                    <p:set>
                                      <p:cBhvr>
                                        <p:cTn id="37" dur="1" fill="hold">
                                          <p:stCondLst>
                                            <p:cond delay="0"/>
                                          </p:stCondLst>
                                        </p:cTn>
                                        <p:tgtEl>
                                          <p:spTgt spid="35"/>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36"/>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5" grpId="0"/>
      <p:bldP spid="25"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Survey</a:t>
            </a:r>
          </a:p>
        </p:txBody>
      </p:sp>
      <p:graphicFrame>
        <p:nvGraphicFramePr>
          <p:cNvPr id="4" name="Table 3"/>
          <p:cNvGraphicFramePr>
            <a:graphicFrameLocks noGrp="1"/>
          </p:cNvGraphicFramePr>
          <p:nvPr>
            <p:extLst>
              <p:ext uri="{D42A27DB-BD31-4B8C-83A1-F6EECF244321}">
                <p14:modId xmlns:p14="http://schemas.microsoft.com/office/powerpoint/2010/main" val="683788194"/>
              </p:ext>
            </p:extLst>
          </p:nvPr>
        </p:nvGraphicFramePr>
        <p:xfrm>
          <a:off x="1580391" y="2289958"/>
          <a:ext cx="8890600" cy="1097280"/>
        </p:xfrm>
        <a:graphic>
          <a:graphicData uri="http://schemas.openxmlformats.org/drawingml/2006/table">
            <a:tbl>
              <a:tblPr firstRow="1" bandRow="1">
                <a:tableStyleId>{5C22544A-7EE6-4342-B048-85BDC9FD1C3A}</a:tableStyleId>
              </a:tblPr>
              <a:tblGrid>
                <a:gridCol w="2083057">
                  <a:extLst>
                    <a:ext uri="{9D8B030D-6E8A-4147-A177-3AD203B41FA5}">
                      <a16:colId xmlns:a16="http://schemas.microsoft.com/office/drawing/2014/main" val="20000"/>
                    </a:ext>
                  </a:extLst>
                </a:gridCol>
                <a:gridCol w="1317326">
                  <a:extLst>
                    <a:ext uri="{9D8B030D-6E8A-4147-A177-3AD203B41FA5}">
                      <a16:colId xmlns:a16="http://schemas.microsoft.com/office/drawing/2014/main" val="20001"/>
                    </a:ext>
                  </a:extLst>
                </a:gridCol>
                <a:gridCol w="1109969">
                  <a:extLst>
                    <a:ext uri="{9D8B030D-6E8A-4147-A177-3AD203B41FA5}">
                      <a16:colId xmlns:a16="http://schemas.microsoft.com/office/drawing/2014/main" val="20002"/>
                    </a:ext>
                  </a:extLst>
                </a:gridCol>
                <a:gridCol w="1500288">
                  <a:extLst>
                    <a:ext uri="{9D8B030D-6E8A-4147-A177-3AD203B41FA5}">
                      <a16:colId xmlns:a16="http://schemas.microsoft.com/office/drawing/2014/main" val="20003"/>
                    </a:ext>
                  </a:extLst>
                </a:gridCol>
                <a:gridCol w="1475894">
                  <a:extLst>
                    <a:ext uri="{9D8B030D-6E8A-4147-A177-3AD203B41FA5}">
                      <a16:colId xmlns:a16="http://schemas.microsoft.com/office/drawing/2014/main" val="20004"/>
                    </a:ext>
                  </a:extLst>
                </a:gridCol>
                <a:gridCol w="1404066">
                  <a:extLst>
                    <a:ext uri="{9D8B030D-6E8A-4147-A177-3AD203B41FA5}">
                      <a16:colId xmlns:a16="http://schemas.microsoft.com/office/drawing/2014/main" val="20005"/>
                    </a:ext>
                  </a:extLst>
                </a:gridCol>
              </a:tblGrid>
              <a:tr h="370840">
                <a:tc>
                  <a:txBody>
                    <a:bodyPr/>
                    <a:lstStyle/>
                    <a:p>
                      <a:pPr algn="ctr"/>
                      <a:r>
                        <a:rPr lang="en-US" sz="2400" dirty="0"/>
                        <a:t>Pipeline</a:t>
                      </a:r>
                    </a:p>
                  </a:txBody>
                  <a:tcPr>
                    <a:lnL w="12700" cmpd="sng">
                      <a:noFill/>
                    </a:lnL>
                    <a:lnR w="38100" cap="flat" cmpd="sng" algn="ctr">
                      <a:solidFill>
                        <a:schemeClr val="bg1"/>
                      </a:solidFill>
                      <a:prstDash val="solid"/>
                      <a:round/>
                      <a:headEnd type="none" w="med" len="med"/>
                      <a:tailEnd type="none" w="med" len="med"/>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dDocent</a:t>
                      </a:r>
                    </a:p>
                  </a:txBody>
                  <a:tcPr>
                    <a:lnL w="38100" cap="flat" cmpd="sng" algn="ctr">
                      <a:solidFill>
                        <a:schemeClr val="bg1"/>
                      </a:solidFill>
                      <a:prstDash val="solid"/>
                      <a:round/>
                      <a:headEnd type="none" w="med" len="med"/>
                      <a:tailEnd type="none" w="med" len="med"/>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Stacks</a:t>
                      </a:r>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err="1"/>
                        <a:t>pyRAD</a:t>
                      </a:r>
                      <a:endParaRPr lang="en-US" sz="2400" dirty="0"/>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err="1"/>
                        <a:t>aftrRAD</a:t>
                      </a:r>
                      <a:endParaRPr lang="en-US" sz="2400" dirty="0"/>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Other</a:t>
                      </a:r>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pPr algn="ctr"/>
                      <a:r>
                        <a:rPr lang="en-US" dirty="0">
                          <a:solidFill>
                            <a:schemeClr val="bg1"/>
                          </a:solidFill>
                        </a:rPr>
                        <a:t>Participants Familiar</a:t>
                      </a:r>
                      <a:r>
                        <a:rPr lang="en-US" baseline="0" dirty="0">
                          <a:solidFill>
                            <a:schemeClr val="bg1"/>
                          </a:solidFill>
                        </a:rPr>
                        <a:t> with </a:t>
                      </a:r>
                      <a:r>
                        <a:rPr lang="en-US" baseline="0" dirty="0" err="1">
                          <a:solidFill>
                            <a:schemeClr val="bg1"/>
                          </a:solidFill>
                        </a:rPr>
                        <a:t>pipleine</a:t>
                      </a:r>
                      <a:endParaRPr lang="en-US" dirty="0">
                        <a:solidFill>
                          <a:schemeClr val="bg1"/>
                        </a:solidFill>
                      </a:endParaRPr>
                    </a:p>
                  </a:txBody>
                  <a:tcPr>
                    <a:lnL w="12700" cmpd="sng">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5</a:t>
                      </a:r>
                    </a:p>
                  </a:txBody>
                  <a:tcPr anchor="ctr">
                    <a:lnL w="38100" cap="flat" cmpd="sng" algn="ctr">
                      <a:solidFill>
                        <a:schemeClr val="bg1"/>
                      </a:solidFill>
                      <a:prstDash val="solid"/>
                      <a:round/>
                      <a:headEnd type="none" w="med" len="med"/>
                      <a:tailEnd type="none" w="med" len="med"/>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22</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11</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1</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7</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pic>
        <p:nvPicPr>
          <p:cNvPr id="5" name="Picture 4"/>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5" b="90057"/>
          <a:stretch/>
        </p:blipFill>
        <p:spPr>
          <a:xfrm>
            <a:off x="10995202" y="717784"/>
            <a:ext cx="1084735" cy="607779"/>
          </a:xfrm>
          <a:prstGeom prst="rect">
            <a:avLst/>
          </a:prstGeom>
        </p:spPr>
      </p:pic>
      <p:sp>
        <p:nvSpPr>
          <p:cNvPr id="7"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B@G 2018</a:t>
            </a:r>
            <a:endParaRPr lang="en-US" sz="2000" dirty="0">
              <a:solidFill>
                <a:srgbClr val="87FF23"/>
              </a:solidFill>
              <a:latin typeface="Avenir Next Condensed Regular"/>
              <a:cs typeface="Avenir Next Condensed Regular"/>
            </a:endParaRPr>
          </a:p>
        </p:txBody>
      </p:sp>
      <p:graphicFrame>
        <p:nvGraphicFramePr>
          <p:cNvPr id="8" name="Table 7"/>
          <p:cNvGraphicFramePr>
            <a:graphicFrameLocks noGrp="1"/>
          </p:cNvGraphicFramePr>
          <p:nvPr>
            <p:extLst>
              <p:ext uri="{D42A27DB-BD31-4B8C-83A1-F6EECF244321}">
                <p14:modId xmlns:p14="http://schemas.microsoft.com/office/powerpoint/2010/main" val="3847159599"/>
              </p:ext>
            </p:extLst>
          </p:nvPr>
        </p:nvGraphicFramePr>
        <p:xfrm>
          <a:off x="1580391" y="3747843"/>
          <a:ext cx="8890600" cy="1097280"/>
        </p:xfrm>
        <a:graphic>
          <a:graphicData uri="http://schemas.openxmlformats.org/drawingml/2006/table">
            <a:tbl>
              <a:tblPr firstRow="1" bandRow="1">
                <a:tableStyleId>{5C22544A-7EE6-4342-B048-85BDC9FD1C3A}</a:tableStyleId>
              </a:tblPr>
              <a:tblGrid>
                <a:gridCol w="2083057">
                  <a:extLst>
                    <a:ext uri="{9D8B030D-6E8A-4147-A177-3AD203B41FA5}">
                      <a16:colId xmlns:a16="http://schemas.microsoft.com/office/drawing/2014/main" val="20000"/>
                    </a:ext>
                  </a:extLst>
                </a:gridCol>
                <a:gridCol w="1317326">
                  <a:extLst>
                    <a:ext uri="{9D8B030D-6E8A-4147-A177-3AD203B41FA5}">
                      <a16:colId xmlns:a16="http://schemas.microsoft.com/office/drawing/2014/main" val="20001"/>
                    </a:ext>
                  </a:extLst>
                </a:gridCol>
                <a:gridCol w="1109969">
                  <a:extLst>
                    <a:ext uri="{9D8B030D-6E8A-4147-A177-3AD203B41FA5}">
                      <a16:colId xmlns:a16="http://schemas.microsoft.com/office/drawing/2014/main" val="20002"/>
                    </a:ext>
                  </a:extLst>
                </a:gridCol>
                <a:gridCol w="1500288">
                  <a:extLst>
                    <a:ext uri="{9D8B030D-6E8A-4147-A177-3AD203B41FA5}">
                      <a16:colId xmlns:a16="http://schemas.microsoft.com/office/drawing/2014/main" val="20003"/>
                    </a:ext>
                  </a:extLst>
                </a:gridCol>
                <a:gridCol w="1475894">
                  <a:extLst>
                    <a:ext uri="{9D8B030D-6E8A-4147-A177-3AD203B41FA5}">
                      <a16:colId xmlns:a16="http://schemas.microsoft.com/office/drawing/2014/main" val="20004"/>
                    </a:ext>
                  </a:extLst>
                </a:gridCol>
                <a:gridCol w="1404066">
                  <a:extLst>
                    <a:ext uri="{9D8B030D-6E8A-4147-A177-3AD203B41FA5}">
                      <a16:colId xmlns:a16="http://schemas.microsoft.com/office/drawing/2014/main" val="20005"/>
                    </a:ext>
                  </a:extLst>
                </a:gridCol>
              </a:tblGrid>
              <a:tr h="370840">
                <a:tc>
                  <a:txBody>
                    <a:bodyPr/>
                    <a:lstStyle/>
                    <a:p>
                      <a:pPr algn="ctr"/>
                      <a:r>
                        <a:rPr lang="en-US" sz="2400" dirty="0"/>
                        <a:t>Pipeline</a:t>
                      </a:r>
                    </a:p>
                  </a:txBody>
                  <a:tcPr>
                    <a:lnL w="12700" cmpd="sng">
                      <a:noFill/>
                    </a:lnL>
                    <a:lnR w="38100" cap="flat" cmpd="sng" algn="ctr">
                      <a:solidFill>
                        <a:schemeClr val="bg1"/>
                      </a:solidFill>
                      <a:prstDash val="solid"/>
                      <a:round/>
                      <a:headEnd type="none" w="med" len="med"/>
                      <a:tailEnd type="none" w="med" len="med"/>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dDocent</a:t>
                      </a:r>
                    </a:p>
                  </a:txBody>
                  <a:tcPr>
                    <a:lnL w="38100" cap="flat" cmpd="sng" algn="ctr">
                      <a:solidFill>
                        <a:schemeClr val="bg1"/>
                      </a:solidFill>
                      <a:prstDash val="solid"/>
                      <a:round/>
                      <a:headEnd type="none" w="med" len="med"/>
                      <a:tailEnd type="none" w="med" len="med"/>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Stacks</a:t>
                      </a:r>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err="1"/>
                        <a:t>pyRAD</a:t>
                      </a:r>
                      <a:endParaRPr lang="en-US" sz="2400" dirty="0"/>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err="1"/>
                        <a:t>aftrRAD</a:t>
                      </a:r>
                      <a:endParaRPr lang="en-US" sz="2400" dirty="0"/>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Other</a:t>
                      </a:r>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pPr algn="ctr"/>
                      <a:r>
                        <a:rPr lang="en-US" dirty="0">
                          <a:solidFill>
                            <a:schemeClr val="bg1"/>
                          </a:solidFill>
                        </a:rPr>
                        <a:t>Participants Familiar</a:t>
                      </a:r>
                      <a:r>
                        <a:rPr lang="en-US" baseline="0" dirty="0">
                          <a:solidFill>
                            <a:schemeClr val="bg1"/>
                          </a:solidFill>
                        </a:rPr>
                        <a:t> with </a:t>
                      </a:r>
                      <a:r>
                        <a:rPr lang="en-US" baseline="0" dirty="0" err="1">
                          <a:solidFill>
                            <a:schemeClr val="bg1"/>
                          </a:solidFill>
                        </a:rPr>
                        <a:t>pipleine</a:t>
                      </a:r>
                      <a:endParaRPr lang="en-US" dirty="0">
                        <a:solidFill>
                          <a:schemeClr val="bg1"/>
                        </a:solidFill>
                      </a:endParaRPr>
                    </a:p>
                  </a:txBody>
                  <a:tcPr>
                    <a:lnL w="12700" cmpd="sng">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7</a:t>
                      </a:r>
                    </a:p>
                  </a:txBody>
                  <a:tcPr anchor="ctr">
                    <a:lnL w="38100" cap="flat" cmpd="sng" algn="ctr">
                      <a:solidFill>
                        <a:schemeClr val="bg1"/>
                      </a:solidFill>
                      <a:prstDash val="solid"/>
                      <a:round/>
                      <a:headEnd type="none" w="med" len="med"/>
                      <a:tailEnd type="none" w="med" len="med"/>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20</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13</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0</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0</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93351"/>
              </p:ext>
            </p:extLst>
          </p:nvPr>
        </p:nvGraphicFramePr>
        <p:xfrm>
          <a:off x="1580391" y="832073"/>
          <a:ext cx="8890600" cy="1097280"/>
        </p:xfrm>
        <a:graphic>
          <a:graphicData uri="http://schemas.openxmlformats.org/drawingml/2006/table">
            <a:tbl>
              <a:tblPr firstRow="1" bandRow="1">
                <a:tableStyleId>{5C22544A-7EE6-4342-B048-85BDC9FD1C3A}</a:tableStyleId>
              </a:tblPr>
              <a:tblGrid>
                <a:gridCol w="2083057">
                  <a:extLst>
                    <a:ext uri="{9D8B030D-6E8A-4147-A177-3AD203B41FA5}">
                      <a16:colId xmlns:a16="http://schemas.microsoft.com/office/drawing/2014/main" val="20000"/>
                    </a:ext>
                  </a:extLst>
                </a:gridCol>
                <a:gridCol w="1317326">
                  <a:extLst>
                    <a:ext uri="{9D8B030D-6E8A-4147-A177-3AD203B41FA5}">
                      <a16:colId xmlns:a16="http://schemas.microsoft.com/office/drawing/2014/main" val="20001"/>
                    </a:ext>
                  </a:extLst>
                </a:gridCol>
                <a:gridCol w="1109969">
                  <a:extLst>
                    <a:ext uri="{9D8B030D-6E8A-4147-A177-3AD203B41FA5}">
                      <a16:colId xmlns:a16="http://schemas.microsoft.com/office/drawing/2014/main" val="20002"/>
                    </a:ext>
                  </a:extLst>
                </a:gridCol>
                <a:gridCol w="1500288">
                  <a:extLst>
                    <a:ext uri="{9D8B030D-6E8A-4147-A177-3AD203B41FA5}">
                      <a16:colId xmlns:a16="http://schemas.microsoft.com/office/drawing/2014/main" val="20003"/>
                    </a:ext>
                  </a:extLst>
                </a:gridCol>
                <a:gridCol w="1475894">
                  <a:extLst>
                    <a:ext uri="{9D8B030D-6E8A-4147-A177-3AD203B41FA5}">
                      <a16:colId xmlns:a16="http://schemas.microsoft.com/office/drawing/2014/main" val="20004"/>
                    </a:ext>
                  </a:extLst>
                </a:gridCol>
                <a:gridCol w="1404066">
                  <a:extLst>
                    <a:ext uri="{9D8B030D-6E8A-4147-A177-3AD203B41FA5}">
                      <a16:colId xmlns:a16="http://schemas.microsoft.com/office/drawing/2014/main" val="20005"/>
                    </a:ext>
                  </a:extLst>
                </a:gridCol>
              </a:tblGrid>
              <a:tr h="370840">
                <a:tc>
                  <a:txBody>
                    <a:bodyPr/>
                    <a:lstStyle/>
                    <a:p>
                      <a:pPr algn="ctr"/>
                      <a:r>
                        <a:rPr lang="en-US" sz="2400" dirty="0"/>
                        <a:t>Pipeline</a:t>
                      </a:r>
                    </a:p>
                  </a:txBody>
                  <a:tcPr>
                    <a:lnL w="12700" cmpd="sng">
                      <a:noFill/>
                    </a:lnL>
                    <a:lnR w="38100" cap="flat" cmpd="sng" algn="ctr">
                      <a:solidFill>
                        <a:schemeClr val="bg1"/>
                      </a:solidFill>
                      <a:prstDash val="solid"/>
                      <a:round/>
                      <a:headEnd type="none" w="med" len="med"/>
                      <a:tailEnd type="none" w="med" len="med"/>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dDocent</a:t>
                      </a:r>
                    </a:p>
                  </a:txBody>
                  <a:tcPr>
                    <a:lnL w="38100" cap="flat" cmpd="sng" algn="ctr">
                      <a:solidFill>
                        <a:schemeClr val="bg1"/>
                      </a:solidFill>
                      <a:prstDash val="solid"/>
                      <a:round/>
                      <a:headEnd type="none" w="med" len="med"/>
                      <a:tailEnd type="none" w="med" len="med"/>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Stacks</a:t>
                      </a:r>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err="1"/>
                        <a:t>pyRAD</a:t>
                      </a:r>
                      <a:endParaRPr lang="en-US" sz="2400" dirty="0"/>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err="1"/>
                        <a:t>aftrRAD</a:t>
                      </a:r>
                      <a:endParaRPr lang="en-US" sz="2400" dirty="0"/>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Other</a:t>
                      </a:r>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pPr algn="ctr"/>
                      <a:r>
                        <a:rPr lang="en-US" dirty="0">
                          <a:solidFill>
                            <a:schemeClr val="bg1"/>
                          </a:solidFill>
                        </a:rPr>
                        <a:t>Participants Familiar</a:t>
                      </a:r>
                      <a:r>
                        <a:rPr lang="en-US" baseline="0" dirty="0">
                          <a:solidFill>
                            <a:schemeClr val="bg1"/>
                          </a:solidFill>
                        </a:rPr>
                        <a:t> with </a:t>
                      </a:r>
                      <a:r>
                        <a:rPr lang="en-US" baseline="0" dirty="0" err="1">
                          <a:solidFill>
                            <a:schemeClr val="bg1"/>
                          </a:solidFill>
                        </a:rPr>
                        <a:t>pipleine</a:t>
                      </a:r>
                      <a:endParaRPr lang="en-US" dirty="0">
                        <a:solidFill>
                          <a:schemeClr val="bg1"/>
                        </a:solidFill>
                      </a:endParaRPr>
                    </a:p>
                  </a:txBody>
                  <a:tcPr>
                    <a:lnL w="12700" cmpd="sng">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0</a:t>
                      </a:r>
                    </a:p>
                  </a:txBody>
                  <a:tcPr anchor="ctr">
                    <a:lnL w="38100" cap="flat" cmpd="sng" algn="ctr">
                      <a:solidFill>
                        <a:schemeClr val="bg1"/>
                      </a:solidFill>
                      <a:prstDash val="solid"/>
                      <a:round/>
                      <a:headEnd type="none" w="med" len="med"/>
                      <a:tailEnd type="none" w="med" len="med"/>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8</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0</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0</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2</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3" name="TextBox 2"/>
          <p:cNvSpPr txBox="1"/>
          <p:nvPr/>
        </p:nvSpPr>
        <p:spPr>
          <a:xfrm>
            <a:off x="175338" y="1022835"/>
            <a:ext cx="1405053" cy="523220"/>
          </a:xfrm>
          <a:prstGeom prst="rect">
            <a:avLst/>
          </a:prstGeom>
          <a:noFill/>
        </p:spPr>
        <p:txBody>
          <a:bodyPr wrap="square" rtlCol="0">
            <a:spAutoFit/>
          </a:bodyPr>
          <a:lstStyle/>
          <a:p>
            <a:pPr algn="ctr"/>
            <a:r>
              <a:rPr lang="en-US" sz="2800" b="1" dirty="0">
                <a:solidFill>
                  <a:schemeClr val="bg1"/>
                </a:solidFill>
              </a:rPr>
              <a:t>2015</a:t>
            </a:r>
          </a:p>
        </p:txBody>
      </p:sp>
      <p:sp>
        <p:nvSpPr>
          <p:cNvPr id="10" name="TextBox 9"/>
          <p:cNvSpPr txBox="1"/>
          <p:nvPr/>
        </p:nvSpPr>
        <p:spPr>
          <a:xfrm>
            <a:off x="175338" y="2494178"/>
            <a:ext cx="1405053" cy="523220"/>
          </a:xfrm>
          <a:prstGeom prst="rect">
            <a:avLst/>
          </a:prstGeom>
          <a:noFill/>
        </p:spPr>
        <p:txBody>
          <a:bodyPr wrap="square" rtlCol="0">
            <a:spAutoFit/>
          </a:bodyPr>
          <a:lstStyle/>
          <a:p>
            <a:pPr algn="ctr"/>
            <a:r>
              <a:rPr lang="en-US" sz="2800" b="1" dirty="0">
                <a:solidFill>
                  <a:schemeClr val="bg1"/>
                </a:solidFill>
              </a:rPr>
              <a:t>2016</a:t>
            </a:r>
          </a:p>
        </p:txBody>
      </p:sp>
      <p:sp>
        <p:nvSpPr>
          <p:cNvPr id="11" name="TextBox 10"/>
          <p:cNvSpPr txBox="1"/>
          <p:nvPr/>
        </p:nvSpPr>
        <p:spPr>
          <a:xfrm>
            <a:off x="175338" y="3948462"/>
            <a:ext cx="1405053" cy="523220"/>
          </a:xfrm>
          <a:prstGeom prst="rect">
            <a:avLst/>
          </a:prstGeom>
          <a:noFill/>
        </p:spPr>
        <p:txBody>
          <a:bodyPr wrap="square" rtlCol="0">
            <a:spAutoFit/>
          </a:bodyPr>
          <a:lstStyle/>
          <a:p>
            <a:pPr algn="ctr"/>
            <a:r>
              <a:rPr lang="en-US" sz="2800" b="1" dirty="0">
                <a:solidFill>
                  <a:schemeClr val="bg1"/>
                </a:solidFill>
              </a:rPr>
              <a:t>2017</a:t>
            </a:r>
          </a:p>
        </p:txBody>
      </p:sp>
      <p:graphicFrame>
        <p:nvGraphicFramePr>
          <p:cNvPr id="12" name="Table 11">
            <a:extLst>
              <a:ext uri="{FF2B5EF4-FFF2-40B4-BE49-F238E27FC236}">
                <a16:creationId xmlns:a16="http://schemas.microsoft.com/office/drawing/2014/main" id="{477BA6A9-D79A-0D46-A444-849B1791003E}"/>
              </a:ext>
            </a:extLst>
          </p:cNvPr>
          <p:cNvGraphicFramePr>
            <a:graphicFrameLocks noGrp="1"/>
          </p:cNvGraphicFramePr>
          <p:nvPr>
            <p:extLst>
              <p:ext uri="{D42A27DB-BD31-4B8C-83A1-F6EECF244321}">
                <p14:modId xmlns:p14="http://schemas.microsoft.com/office/powerpoint/2010/main" val="136465421"/>
              </p:ext>
            </p:extLst>
          </p:nvPr>
        </p:nvGraphicFramePr>
        <p:xfrm>
          <a:off x="1580391" y="5205728"/>
          <a:ext cx="8890600" cy="1097280"/>
        </p:xfrm>
        <a:graphic>
          <a:graphicData uri="http://schemas.openxmlformats.org/drawingml/2006/table">
            <a:tbl>
              <a:tblPr firstRow="1" bandRow="1">
                <a:tableStyleId>{5C22544A-7EE6-4342-B048-85BDC9FD1C3A}</a:tableStyleId>
              </a:tblPr>
              <a:tblGrid>
                <a:gridCol w="2083057">
                  <a:extLst>
                    <a:ext uri="{9D8B030D-6E8A-4147-A177-3AD203B41FA5}">
                      <a16:colId xmlns:a16="http://schemas.microsoft.com/office/drawing/2014/main" val="20000"/>
                    </a:ext>
                  </a:extLst>
                </a:gridCol>
                <a:gridCol w="1317326">
                  <a:extLst>
                    <a:ext uri="{9D8B030D-6E8A-4147-A177-3AD203B41FA5}">
                      <a16:colId xmlns:a16="http://schemas.microsoft.com/office/drawing/2014/main" val="20001"/>
                    </a:ext>
                  </a:extLst>
                </a:gridCol>
                <a:gridCol w="1109969">
                  <a:extLst>
                    <a:ext uri="{9D8B030D-6E8A-4147-A177-3AD203B41FA5}">
                      <a16:colId xmlns:a16="http://schemas.microsoft.com/office/drawing/2014/main" val="20002"/>
                    </a:ext>
                  </a:extLst>
                </a:gridCol>
                <a:gridCol w="1500288">
                  <a:extLst>
                    <a:ext uri="{9D8B030D-6E8A-4147-A177-3AD203B41FA5}">
                      <a16:colId xmlns:a16="http://schemas.microsoft.com/office/drawing/2014/main" val="20003"/>
                    </a:ext>
                  </a:extLst>
                </a:gridCol>
                <a:gridCol w="1475894">
                  <a:extLst>
                    <a:ext uri="{9D8B030D-6E8A-4147-A177-3AD203B41FA5}">
                      <a16:colId xmlns:a16="http://schemas.microsoft.com/office/drawing/2014/main" val="20004"/>
                    </a:ext>
                  </a:extLst>
                </a:gridCol>
                <a:gridCol w="1404066">
                  <a:extLst>
                    <a:ext uri="{9D8B030D-6E8A-4147-A177-3AD203B41FA5}">
                      <a16:colId xmlns:a16="http://schemas.microsoft.com/office/drawing/2014/main" val="20005"/>
                    </a:ext>
                  </a:extLst>
                </a:gridCol>
              </a:tblGrid>
              <a:tr h="370840">
                <a:tc>
                  <a:txBody>
                    <a:bodyPr/>
                    <a:lstStyle/>
                    <a:p>
                      <a:pPr algn="ctr"/>
                      <a:r>
                        <a:rPr lang="en-US" sz="2400" dirty="0"/>
                        <a:t>Pipeline</a:t>
                      </a:r>
                    </a:p>
                  </a:txBody>
                  <a:tcPr>
                    <a:lnL w="12700" cmpd="sng">
                      <a:noFill/>
                    </a:lnL>
                    <a:lnR w="38100" cap="flat" cmpd="sng" algn="ctr">
                      <a:solidFill>
                        <a:schemeClr val="bg1"/>
                      </a:solidFill>
                      <a:prstDash val="solid"/>
                      <a:round/>
                      <a:headEnd type="none" w="med" len="med"/>
                      <a:tailEnd type="none" w="med" len="med"/>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dDocent</a:t>
                      </a:r>
                    </a:p>
                  </a:txBody>
                  <a:tcPr>
                    <a:lnL w="38100" cap="flat" cmpd="sng" algn="ctr">
                      <a:solidFill>
                        <a:schemeClr val="bg1"/>
                      </a:solidFill>
                      <a:prstDash val="solid"/>
                      <a:round/>
                      <a:headEnd type="none" w="med" len="med"/>
                      <a:tailEnd type="none" w="med" len="med"/>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Stacks</a:t>
                      </a:r>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err="1"/>
                        <a:t>pyRAD</a:t>
                      </a:r>
                      <a:endParaRPr lang="en-US" sz="2400" dirty="0"/>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err="1"/>
                        <a:t>aftrRAD</a:t>
                      </a:r>
                      <a:endParaRPr lang="en-US" sz="2400" dirty="0"/>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Other</a:t>
                      </a:r>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0840">
                <a:tc>
                  <a:txBody>
                    <a:bodyPr/>
                    <a:lstStyle/>
                    <a:p>
                      <a:pPr algn="ctr"/>
                      <a:r>
                        <a:rPr lang="en-US" dirty="0">
                          <a:solidFill>
                            <a:schemeClr val="bg1"/>
                          </a:solidFill>
                        </a:rPr>
                        <a:t>Participants Familiar</a:t>
                      </a:r>
                      <a:r>
                        <a:rPr lang="en-US" baseline="0" dirty="0">
                          <a:solidFill>
                            <a:schemeClr val="bg1"/>
                          </a:solidFill>
                        </a:rPr>
                        <a:t> with </a:t>
                      </a:r>
                      <a:r>
                        <a:rPr lang="en-US" baseline="0" dirty="0" err="1">
                          <a:solidFill>
                            <a:schemeClr val="bg1"/>
                          </a:solidFill>
                        </a:rPr>
                        <a:t>pipleine</a:t>
                      </a:r>
                      <a:endParaRPr lang="en-US" dirty="0">
                        <a:solidFill>
                          <a:schemeClr val="bg1"/>
                        </a:solidFill>
                      </a:endParaRPr>
                    </a:p>
                  </a:txBody>
                  <a:tcPr>
                    <a:lnL w="12700" cmpd="sng">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8</a:t>
                      </a:r>
                    </a:p>
                  </a:txBody>
                  <a:tcPr anchor="ctr">
                    <a:lnL w="38100" cap="flat" cmpd="sng" algn="ctr">
                      <a:solidFill>
                        <a:schemeClr val="bg1"/>
                      </a:solidFill>
                      <a:prstDash val="solid"/>
                      <a:round/>
                      <a:headEnd type="none" w="med" len="med"/>
                      <a:tailEnd type="none" w="med" len="med"/>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16</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10</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0</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200" dirty="0">
                          <a:solidFill>
                            <a:schemeClr val="bg1"/>
                          </a:solidFill>
                        </a:rPr>
                        <a:t>2</a:t>
                      </a:r>
                    </a:p>
                  </a:txBody>
                  <a:tcPr anchor="ctr">
                    <a:lnL w="12700" cmpd="sng">
                      <a:noFill/>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13" name="TextBox 12">
            <a:extLst>
              <a:ext uri="{FF2B5EF4-FFF2-40B4-BE49-F238E27FC236}">
                <a16:creationId xmlns:a16="http://schemas.microsoft.com/office/drawing/2014/main" id="{BD57358E-3490-1A48-B0B0-09905A9FF194}"/>
              </a:ext>
            </a:extLst>
          </p:cNvPr>
          <p:cNvSpPr txBox="1"/>
          <p:nvPr/>
        </p:nvSpPr>
        <p:spPr>
          <a:xfrm>
            <a:off x="175338" y="5406347"/>
            <a:ext cx="1405053" cy="523220"/>
          </a:xfrm>
          <a:prstGeom prst="rect">
            <a:avLst/>
          </a:prstGeom>
          <a:noFill/>
        </p:spPr>
        <p:txBody>
          <a:bodyPr wrap="square" rtlCol="0">
            <a:spAutoFit/>
          </a:bodyPr>
          <a:lstStyle/>
          <a:p>
            <a:pPr algn="ctr"/>
            <a:r>
              <a:rPr lang="en-US" sz="2800" b="1" dirty="0">
                <a:solidFill>
                  <a:schemeClr val="bg1"/>
                </a:solidFill>
              </a:rPr>
              <a:t>2018</a:t>
            </a:r>
          </a:p>
        </p:txBody>
      </p:sp>
    </p:spTree>
    <p:extLst>
      <p:ext uri="{BB962C8B-B14F-4D97-AF65-F5344CB8AC3E}">
        <p14:creationId xmlns:p14="http://schemas.microsoft.com/office/powerpoint/2010/main" val="1185792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p:bldP spid="11" grpId="0"/>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dDocent: RADseq Analysis Pipeline</a:t>
            </a:r>
          </a:p>
        </p:txBody>
      </p:sp>
      <p:sp>
        <p:nvSpPr>
          <p:cNvPr id="3" name="Content Placeholder 2"/>
          <p:cNvSpPr>
            <a:spLocks noGrp="1"/>
          </p:cNvSpPr>
          <p:nvPr>
            <p:ph idx="1"/>
          </p:nvPr>
        </p:nvSpPr>
        <p:spPr>
          <a:xfrm>
            <a:off x="1185304" y="2490611"/>
            <a:ext cx="8899989" cy="4351338"/>
          </a:xfrm>
        </p:spPr>
        <p:txBody>
          <a:bodyPr>
            <a:normAutofit/>
          </a:bodyPr>
          <a:lstStyle/>
          <a:p>
            <a:pPr marL="285750" indent="-285750"/>
            <a:r>
              <a:rPr lang="en-US" sz="3200" dirty="0"/>
              <a:t>dDocent is a customizable BASH pipeline that follows the traditional NGS bioinformatic workflow</a:t>
            </a:r>
          </a:p>
          <a:p>
            <a:pPr marL="285750" indent="-285750"/>
            <a:endParaRPr lang="en-US" sz="3200" dirty="0"/>
          </a:p>
          <a:p>
            <a:r>
              <a:rPr lang="en-US" sz="3200" dirty="0"/>
              <a:t>Specifically designed to handle high levels of polymorphism</a:t>
            </a:r>
          </a:p>
          <a:p>
            <a:pPr lvl="1"/>
            <a:r>
              <a:rPr lang="en-US" dirty="0"/>
              <a:t>Can handle INDEL polymorphisms</a:t>
            </a:r>
          </a:p>
          <a:p>
            <a:pPr lvl="1"/>
            <a:endParaRPr lang="en-US" dirty="0"/>
          </a:p>
          <a:p>
            <a:pPr marL="285750" indent="-285750"/>
            <a:r>
              <a:rPr lang="en-US" sz="3200" dirty="0"/>
              <a:t>It uses a novel data reduction method to help with reference assembly</a:t>
            </a:r>
          </a:p>
        </p:txBody>
      </p:sp>
      <p:sp>
        <p:nvSpPr>
          <p:cNvPr id="17" name="L-Shape 16"/>
          <p:cNvSpPr/>
          <p:nvPr/>
        </p:nvSpPr>
        <p:spPr>
          <a:xfrm rot="5400000" flipH="1" flipV="1">
            <a:off x="1519898" y="886469"/>
            <a:ext cx="1013304" cy="1682489"/>
          </a:xfrm>
          <a:prstGeom prst="corner">
            <a:avLst>
              <a:gd name="adj1" fmla="val 16120"/>
              <a:gd name="adj2" fmla="val 16110"/>
            </a:avLst>
          </a:prstGeom>
        </p:spPr>
        <p:style>
          <a:lnRef idx="2">
            <a:schemeClr val="accent2">
              <a:hueOff val="0"/>
              <a:satOff val="0"/>
              <a:lumOff val="0"/>
              <a:alphaOff val="0"/>
            </a:schemeClr>
          </a:lnRef>
          <a:fillRef idx="1">
            <a:schemeClr val="accent2">
              <a:hueOff val="0"/>
              <a:satOff val="0"/>
              <a:lumOff val="0"/>
              <a:alphaOff val="0"/>
            </a:schemeClr>
          </a:fillRef>
          <a:effectRef idx="1">
            <a:schemeClr val="accent2">
              <a:hueOff val="0"/>
              <a:satOff val="0"/>
              <a:lumOff val="0"/>
              <a:alphaOff val="0"/>
            </a:schemeClr>
          </a:effectRef>
          <a:fontRef idx="minor">
            <a:schemeClr val="lt1"/>
          </a:fontRef>
        </p:style>
      </p:sp>
      <p:sp>
        <p:nvSpPr>
          <p:cNvPr id="18" name="Freeform 17"/>
          <p:cNvSpPr/>
          <p:nvPr/>
        </p:nvSpPr>
        <p:spPr>
          <a:xfrm>
            <a:off x="1225262" y="1226852"/>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Quality Filtering</a:t>
            </a:r>
          </a:p>
        </p:txBody>
      </p:sp>
      <p:sp>
        <p:nvSpPr>
          <p:cNvPr id="20" name="L-Shape 19"/>
          <p:cNvSpPr/>
          <p:nvPr/>
        </p:nvSpPr>
        <p:spPr>
          <a:xfrm rot="5400000" flipH="1" flipV="1">
            <a:off x="3258455" y="1852053"/>
            <a:ext cx="1013304" cy="1682489"/>
          </a:xfrm>
          <a:prstGeom prst="corner">
            <a:avLst>
              <a:gd name="adj1" fmla="val 16120"/>
              <a:gd name="adj2" fmla="val 16110"/>
            </a:avLst>
          </a:prstGeom>
        </p:spPr>
        <p:style>
          <a:lnRef idx="2">
            <a:schemeClr val="accent4">
              <a:hueOff val="0"/>
              <a:satOff val="0"/>
              <a:lumOff val="0"/>
              <a:alphaOff val="0"/>
            </a:schemeClr>
          </a:lnRef>
          <a:fillRef idx="1">
            <a:schemeClr val="accent4">
              <a:hueOff val="0"/>
              <a:satOff val="0"/>
              <a:lumOff val="0"/>
              <a:alphaOff val="0"/>
            </a:schemeClr>
          </a:fillRef>
          <a:effectRef idx="1">
            <a:schemeClr val="accent4">
              <a:hueOff val="0"/>
              <a:satOff val="0"/>
              <a:lumOff val="0"/>
              <a:alphaOff val="0"/>
            </a:schemeClr>
          </a:effectRef>
          <a:fontRef idx="minor">
            <a:schemeClr val="lt1"/>
          </a:fontRef>
        </p:style>
      </p:sp>
      <p:sp>
        <p:nvSpPr>
          <p:cNvPr id="21" name="Freeform 20"/>
          <p:cNvSpPr/>
          <p:nvPr/>
        </p:nvSpPr>
        <p:spPr>
          <a:xfrm>
            <a:off x="2963818" y="2192436"/>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De Novo Assembly</a:t>
            </a:r>
          </a:p>
        </p:txBody>
      </p:sp>
      <p:sp>
        <p:nvSpPr>
          <p:cNvPr id="23" name="L-Shape 22"/>
          <p:cNvSpPr/>
          <p:nvPr/>
        </p:nvSpPr>
        <p:spPr>
          <a:xfrm rot="5400000" flipH="1" flipV="1">
            <a:off x="4987124" y="2857757"/>
            <a:ext cx="1013304" cy="1682489"/>
          </a:xfrm>
          <a:prstGeom prst="corner">
            <a:avLst>
              <a:gd name="adj1" fmla="val 16120"/>
              <a:gd name="adj2" fmla="val 16110"/>
            </a:avLst>
          </a:prstGeom>
        </p:spPr>
        <p:style>
          <a:lnRef idx="2">
            <a:schemeClr val="accent6">
              <a:hueOff val="0"/>
              <a:satOff val="0"/>
              <a:lumOff val="0"/>
              <a:alphaOff val="0"/>
            </a:schemeClr>
          </a:lnRef>
          <a:fillRef idx="1">
            <a:schemeClr val="accent6">
              <a:hueOff val="0"/>
              <a:satOff val="0"/>
              <a:lumOff val="0"/>
              <a:alphaOff val="0"/>
            </a:schemeClr>
          </a:fillRef>
          <a:effectRef idx="1">
            <a:schemeClr val="accent6">
              <a:hueOff val="0"/>
              <a:satOff val="0"/>
              <a:lumOff val="0"/>
              <a:alphaOff val="0"/>
            </a:schemeClr>
          </a:effectRef>
          <a:fontRef idx="minor">
            <a:schemeClr val="lt1"/>
          </a:fontRef>
        </p:style>
      </p:sp>
      <p:sp>
        <p:nvSpPr>
          <p:cNvPr id="24" name="Freeform 23"/>
          <p:cNvSpPr/>
          <p:nvPr/>
        </p:nvSpPr>
        <p:spPr>
          <a:xfrm>
            <a:off x="4692488" y="3198140"/>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Read Mapping</a:t>
            </a:r>
          </a:p>
        </p:txBody>
      </p:sp>
      <p:sp>
        <p:nvSpPr>
          <p:cNvPr id="26" name="L-Shape 25"/>
          <p:cNvSpPr/>
          <p:nvPr/>
        </p:nvSpPr>
        <p:spPr>
          <a:xfrm rot="5400000" flipH="1" flipV="1">
            <a:off x="6709567" y="3865268"/>
            <a:ext cx="1013304" cy="1682489"/>
          </a:xfrm>
          <a:prstGeom prst="corner">
            <a:avLst>
              <a:gd name="adj1" fmla="val 16120"/>
              <a:gd name="adj2" fmla="val 16110"/>
            </a:avLst>
          </a:prstGeom>
        </p:spPr>
        <p:style>
          <a:lnRef idx="2">
            <a:schemeClr val="accent3">
              <a:hueOff val="0"/>
              <a:satOff val="0"/>
              <a:lumOff val="0"/>
              <a:alphaOff val="0"/>
            </a:schemeClr>
          </a:lnRef>
          <a:fillRef idx="1">
            <a:schemeClr val="accent3">
              <a:hueOff val="0"/>
              <a:satOff val="0"/>
              <a:lumOff val="0"/>
              <a:alphaOff val="0"/>
            </a:schemeClr>
          </a:fillRef>
          <a:effectRef idx="1">
            <a:schemeClr val="accent3">
              <a:hueOff val="0"/>
              <a:satOff val="0"/>
              <a:lumOff val="0"/>
              <a:alphaOff val="0"/>
            </a:schemeClr>
          </a:effectRef>
          <a:fontRef idx="minor">
            <a:schemeClr val="lt1"/>
          </a:fontRef>
        </p:style>
      </p:sp>
      <p:sp>
        <p:nvSpPr>
          <p:cNvPr id="27" name="Freeform 26"/>
          <p:cNvSpPr/>
          <p:nvPr/>
        </p:nvSpPr>
        <p:spPr>
          <a:xfrm>
            <a:off x="6414930" y="4205651"/>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SNP Calling</a:t>
            </a:r>
          </a:p>
        </p:txBody>
      </p:sp>
      <p:sp>
        <p:nvSpPr>
          <p:cNvPr id="29" name="L-Shape 28"/>
          <p:cNvSpPr/>
          <p:nvPr/>
        </p:nvSpPr>
        <p:spPr>
          <a:xfrm rot="5400000" flipH="1" flipV="1">
            <a:off x="8434514" y="4872780"/>
            <a:ext cx="1013304" cy="1682489"/>
          </a:xfrm>
          <a:prstGeom prst="corner">
            <a:avLst>
              <a:gd name="adj1" fmla="val 16120"/>
              <a:gd name="adj2" fmla="val 16110"/>
            </a:avLst>
          </a:prstGeom>
        </p:spPr>
        <p:style>
          <a:lnRef idx="2">
            <a:schemeClr val="accent5">
              <a:hueOff val="0"/>
              <a:satOff val="0"/>
              <a:lumOff val="0"/>
              <a:alphaOff val="0"/>
            </a:schemeClr>
          </a:lnRef>
          <a:fillRef idx="1">
            <a:schemeClr val="accent5">
              <a:hueOff val="0"/>
              <a:satOff val="0"/>
              <a:lumOff val="0"/>
              <a:alphaOff val="0"/>
            </a:schemeClr>
          </a:fillRef>
          <a:effectRef idx="1">
            <a:schemeClr val="accent5">
              <a:hueOff val="0"/>
              <a:satOff val="0"/>
              <a:lumOff val="0"/>
              <a:alphaOff val="0"/>
            </a:schemeClr>
          </a:effectRef>
          <a:fontRef idx="minor">
            <a:schemeClr val="lt1"/>
          </a:fontRef>
        </p:style>
      </p:sp>
      <p:sp>
        <p:nvSpPr>
          <p:cNvPr id="30" name="Freeform 29"/>
          <p:cNvSpPr/>
          <p:nvPr/>
        </p:nvSpPr>
        <p:spPr>
          <a:xfrm>
            <a:off x="8150115" y="5213163"/>
            <a:ext cx="1518961" cy="1334328"/>
          </a:xfrm>
          <a:custGeom>
            <a:avLst/>
            <a:gdLst>
              <a:gd name="connsiteX0" fmla="*/ 0 w 1522235"/>
              <a:gd name="connsiteY0" fmla="*/ 0 h 1334328"/>
              <a:gd name="connsiteX1" fmla="*/ 1522235 w 1522235"/>
              <a:gd name="connsiteY1" fmla="*/ 0 h 1334328"/>
              <a:gd name="connsiteX2" fmla="*/ 1522235 w 1522235"/>
              <a:gd name="connsiteY2" fmla="*/ 1334328 h 1334328"/>
              <a:gd name="connsiteX3" fmla="*/ 0 w 1522235"/>
              <a:gd name="connsiteY3" fmla="*/ 1334328 h 1334328"/>
              <a:gd name="connsiteX4" fmla="*/ 0 w 1522235"/>
              <a:gd name="connsiteY4" fmla="*/ 0 h 133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235" h="1334328">
                <a:moveTo>
                  <a:pt x="0" y="0"/>
                </a:moveTo>
                <a:lnTo>
                  <a:pt x="1522235" y="0"/>
                </a:lnTo>
                <a:lnTo>
                  <a:pt x="1522235" y="1334328"/>
                </a:lnTo>
                <a:lnTo>
                  <a:pt x="0" y="133432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algn="ctr" defTabSz="1066800">
              <a:lnSpc>
                <a:spcPct val="90000"/>
              </a:lnSpc>
              <a:spcBef>
                <a:spcPct val="0"/>
              </a:spcBef>
              <a:spcAft>
                <a:spcPct val="35000"/>
              </a:spcAft>
            </a:pPr>
            <a:r>
              <a:rPr lang="en-US" sz="2400" b="1" dirty="0">
                <a:solidFill>
                  <a:srgbClr val="FFFFFF"/>
                </a:solidFill>
              </a:rPr>
              <a:t>SNP Filtering</a:t>
            </a:r>
          </a:p>
        </p:txBody>
      </p:sp>
      <p:pic>
        <p:nvPicPr>
          <p:cNvPr id="19" name="Picture 18"/>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25" name="Picture 24"/>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1" b="70414"/>
          <a:stretch/>
        </p:blipFill>
        <p:spPr>
          <a:xfrm>
            <a:off x="10995202" y="717782"/>
            <a:ext cx="1084735" cy="1809573"/>
          </a:xfrm>
          <a:prstGeom prst="rect">
            <a:avLst/>
          </a:prstGeom>
        </p:spPr>
      </p:pic>
    </p:spTree>
    <p:extLst>
      <p:ext uri="{BB962C8B-B14F-4D97-AF65-F5344CB8AC3E}">
        <p14:creationId xmlns:p14="http://schemas.microsoft.com/office/powerpoint/2010/main" val="193474568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4.16667E-7 2.59259E-6 L 0.00117 -0.04051 " pathEditMode="relative" rAng="0" ptsTypes="AA">
                                      <p:cBhvr>
                                        <p:cTn id="6" dur="1000" fill="hold"/>
                                        <p:tgtEl>
                                          <p:spTgt spid="18"/>
                                        </p:tgtEl>
                                        <p:attrNameLst>
                                          <p:attrName>ppt_x</p:attrName>
                                          <p:attrName>ppt_y</p:attrName>
                                        </p:attrNameLst>
                                      </p:cBhvr>
                                      <p:rCtr x="52" y="-2037"/>
                                    </p:animMotion>
                                  </p:childTnLst>
                                </p:cTn>
                              </p:par>
                              <p:par>
                                <p:cTn id="7" presetID="0" presetClass="path" presetSubtype="0" accel="50000" decel="50000" fill="hold" nodeType="withEffect">
                                  <p:stCondLst>
                                    <p:cond delay="0"/>
                                  </p:stCondLst>
                                  <p:childTnLst>
                                    <p:animMotion origin="layout" path="M 4.16667E-6 -1.85185E-6 L 0.00117 -0.04051 " pathEditMode="relative" rAng="0" ptsTypes="AA">
                                      <p:cBhvr>
                                        <p:cTn id="8" dur="1000" fill="hold"/>
                                        <p:tgtEl>
                                          <p:spTgt spid="17"/>
                                        </p:tgtEl>
                                        <p:attrNameLst>
                                          <p:attrName>ppt_x</p:attrName>
                                          <p:attrName>ppt_y</p:attrName>
                                        </p:attrNameLst>
                                      </p:cBhvr>
                                      <p:rCtr x="52" y="-2037"/>
                                    </p:animMotion>
                                  </p:childTnLst>
                                </p:cTn>
                              </p:par>
                              <p:par>
                                <p:cTn id="9" presetID="0" presetClass="path" presetSubtype="0" accel="50000" decel="50000" fill="hold" grpId="0" nodeType="withEffect">
                                  <p:stCondLst>
                                    <p:cond delay="0"/>
                                  </p:stCondLst>
                                  <p:childTnLst>
                                    <p:animMotion origin="layout" path="M 1.45833E-6 1.85185E-6 L 1.45833E-6 -0.18009 " pathEditMode="relative" rAng="0" ptsTypes="AA">
                                      <p:cBhvr>
                                        <p:cTn id="10" dur="1000" fill="hold"/>
                                        <p:tgtEl>
                                          <p:spTgt spid="21"/>
                                        </p:tgtEl>
                                        <p:attrNameLst>
                                          <p:attrName>ppt_x</p:attrName>
                                          <p:attrName>ppt_y</p:attrName>
                                        </p:attrNameLst>
                                      </p:cBhvr>
                                      <p:rCtr x="0" y="-9005"/>
                                    </p:animMotion>
                                  </p:childTnLst>
                                </p:cTn>
                              </p:par>
                              <p:par>
                                <p:cTn id="11" presetID="0" presetClass="path" presetSubtype="0" accel="50000" decel="50000" fill="hold" nodeType="withEffect">
                                  <p:stCondLst>
                                    <p:cond delay="0"/>
                                  </p:stCondLst>
                                  <p:childTnLst>
                                    <p:animMotion origin="layout" path="M -4.16667E-6 -2.59259E-6 L -4.16667E-6 -0.18009 " pathEditMode="relative" rAng="0" ptsTypes="AA">
                                      <p:cBhvr>
                                        <p:cTn id="12" dur="1000" fill="hold"/>
                                        <p:tgtEl>
                                          <p:spTgt spid="20"/>
                                        </p:tgtEl>
                                        <p:attrNameLst>
                                          <p:attrName>ppt_x</p:attrName>
                                          <p:attrName>ppt_y</p:attrName>
                                        </p:attrNameLst>
                                      </p:cBhvr>
                                      <p:rCtr x="0" y="-9005"/>
                                    </p:animMotion>
                                  </p:childTnLst>
                                </p:cTn>
                              </p:par>
                              <p:par>
                                <p:cTn id="13" presetID="0" presetClass="path" presetSubtype="0" accel="50000" decel="50000" fill="hold" grpId="0" nodeType="withEffect">
                                  <p:stCondLst>
                                    <p:cond delay="0"/>
                                  </p:stCondLst>
                                  <p:childTnLst>
                                    <p:animMotion origin="layout" path="M 4.58333E-6 2.59259E-6 L 4.58333E-6 -0.32662 " pathEditMode="relative" rAng="0" ptsTypes="AA">
                                      <p:cBhvr>
                                        <p:cTn id="14" dur="1000" fill="hold"/>
                                        <p:tgtEl>
                                          <p:spTgt spid="24"/>
                                        </p:tgtEl>
                                        <p:attrNameLst>
                                          <p:attrName>ppt_x</p:attrName>
                                          <p:attrName>ppt_y</p:attrName>
                                        </p:attrNameLst>
                                      </p:cBhvr>
                                      <p:rCtr x="0" y="-16343"/>
                                    </p:animMotion>
                                  </p:childTnLst>
                                </p:cTn>
                              </p:par>
                              <p:par>
                                <p:cTn id="15" presetID="0" presetClass="path" presetSubtype="0" accel="50000" decel="50000" fill="hold" nodeType="withEffect">
                                  <p:stCondLst>
                                    <p:cond delay="0"/>
                                  </p:stCondLst>
                                  <p:childTnLst>
                                    <p:animMotion origin="layout" path="M -8.33333E-7 -1.85185E-6 L -8.33333E-7 -0.32662 " pathEditMode="relative" rAng="0" ptsTypes="AA">
                                      <p:cBhvr>
                                        <p:cTn id="16" dur="1000" fill="hold"/>
                                        <p:tgtEl>
                                          <p:spTgt spid="23"/>
                                        </p:tgtEl>
                                        <p:attrNameLst>
                                          <p:attrName>ppt_x</p:attrName>
                                          <p:attrName>ppt_y</p:attrName>
                                        </p:attrNameLst>
                                      </p:cBhvr>
                                      <p:rCtr x="0" y="-16343"/>
                                    </p:animMotion>
                                  </p:childTnLst>
                                </p:cTn>
                              </p:par>
                              <p:par>
                                <p:cTn id="17" presetID="0" presetClass="path" presetSubtype="0" accel="50000" decel="50000" fill="hold" grpId="0" nodeType="withEffect">
                                  <p:stCondLst>
                                    <p:cond delay="0"/>
                                  </p:stCondLst>
                                  <p:childTnLst>
                                    <p:animMotion origin="layout" path="M -1.45833E-6 3.33333E-6 L -1.45833E-6 -0.47292 " pathEditMode="relative" rAng="0" ptsTypes="AA">
                                      <p:cBhvr>
                                        <p:cTn id="18" dur="1000" fill="hold"/>
                                        <p:tgtEl>
                                          <p:spTgt spid="27"/>
                                        </p:tgtEl>
                                        <p:attrNameLst>
                                          <p:attrName>ppt_x</p:attrName>
                                          <p:attrName>ppt_y</p:attrName>
                                        </p:attrNameLst>
                                      </p:cBhvr>
                                      <p:rCtr x="0" y="-23657"/>
                                    </p:animMotion>
                                  </p:childTnLst>
                                </p:cTn>
                              </p:par>
                              <p:par>
                                <p:cTn id="19" presetID="0" presetClass="path" presetSubtype="0" accel="50000" decel="50000" fill="hold" nodeType="withEffect">
                                  <p:stCondLst>
                                    <p:cond delay="0"/>
                                  </p:stCondLst>
                                  <p:childTnLst>
                                    <p:animMotion origin="layout" path="M 3.125E-6 -2.59259E-6 L 3.125E-6 -0.47291 " pathEditMode="relative" rAng="0" ptsTypes="AA">
                                      <p:cBhvr>
                                        <p:cTn id="20" dur="1000" fill="hold"/>
                                        <p:tgtEl>
                                          <p:spTgt spid="26"/>
                                        </p:tgtEl>
                                        <p:attrNameLst>
                                          <p:attrName>ppt_x</p:attrName>
                                          <p:attrName>ppt_y</p:attrName>
                                        </p:attrNameLst>
                                      </p:cBhvr>
                                      <p:rCtr x="0" y="-23657"/>
                                    </p:animMotion>
                                  </p:childTnLst>
                                </p:cTn>
                              </p:par>
                              <p:par>
                                <p:cTn id="21" presetID="0" presetClass="path" presetSubtype="0" accel="50000" decel="50000" fill="hold" grpId="0" nodeType="withEffect">
                                  <p:stCondLst>
                                    <p:cond delay="0"/>
                                  </p:stCondLst>
                                  <p:childTnLst>
                                    <p:animMotion origin="layout" path="M 8.33333E-7 2.59259E-6 L 8.33333E-7 -0.61945 " pathEditMode="relative" rAng="0" ptsTypes="AA">
                                      <p:cBhvr>
                                        <p:cTn id="22" dur="1000" fill="hold"/>
                                        <p:tgtEl>
                                          <p:spTgt spid="30"/>
                                        </p:tgtEl>
                                        <p:attrNameLst>
                                          <p:attrName>ppt_x</p:attrName>
                                          <p:attrName>ppt_y</p:attrName>
                                        </p:attrNameLst>
                                      </p:cBhvr>
                                      <p:rCtr x="0" y="-30972"/>
                                    </p:animMotion>
                                  </p:childTnLst>
                                </p:cTn>
                              </p:par>
                              <p:par>
                                <p:cTn id="23" presetID="0" presetClass="path" presetSubtype="0" accel="50000" decel="50000" fill="hold" nodeType="withEffect">
                                  <p:stCondLst>
                                    <p:cond delay="0"/>
                                  </p:stCondLst>
                                  <p:childTnLst>
                                    <p:animMotion origin="layout" path="M -3.33333E-6 -1.85185E-6 L -3.33333E-6 -0.61944 " pathEditMode="relative" rAng="0" ptsTypes="AA">
                                      <p:cBhvr>
                                        <p:cTn id="24" dur="1000" fill="hold"/>
                                        <p:tgtEl>
                                          <p:spTgt spid="29"/>
                                        </p:tgtEl>
                                        <p:attrNameLst>
                                          <p:attrName>ppt_x</p:attrName>
                                          <p:attrName>ppt_y</p:attrName>
                                        </p:attrNameLst>
                                      </p:cBhvr>
                                      <p:rCtr x="0" y="-30972"/>
                                    </p:animMotion>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8" grpId="0"/>
      <p:bldP spid="21" grpId="0"/>
      <p:bldP spid="24" grpId="0"/>
      <p:bldP spid="27" grpId="0"/>
      <p:bldP spid="3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itle 1"/>
          <p:cNvSpPr txBox="1">
            <a:spLocks/>
          </p:cNvSpPr>
          <p:nvPr/>
        </p:nvSpPr>
        <p:spPr>
          <a:xfrm>
            <a:off x="4844079" y="1882700"/>
            <a:ext cx="6151123" cy="3794611"/>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r>
              <a:rPr lang="en-US" sz="5300"/>
              <a:t>The </a:t>
            </a:r>
            <a:r>
              <a:rPr lang="en-US" sz="5300" dirty="0"/>
              <a:t>effects of INDELs and over-splitting on population genetic inference from RAD sequencing </a:t>
            </a:r>
          </a:p>
        </p:txBody>
      </p:sp>
      <p:grpSp>
        <p:nvGrpSpPr>
          <p:cNvPr id="18" name="Group 17"/>
          <p:cNvGrpSpPr/>
          <p:nvPr/>
        </p:nvGrpSpPr>
        <p:grpSpPr>
          <a:xfrm>
            <a:off x="237336" y="2347192"/>
            <a:ext cx="4606743" cy="2865626"/>
            <a:chOff x="3955760" y="3368397"/>
            <a:chExt cx="4606743" cy="2865626"/>
          </a:xfrm>
        </p:grpSpPr>
        <p:sp>
          <p:nvSpPr>
            <p:cNvPr id="66" name="Rectangle 65"/>
            <p:cNvSpPr/>
            <p:nvPr/>
          </p:nvSpPr>
          <p:spPr>
            <a:xfrm>
              <a:off x="4013419" y="4390273"/>
              <a:ext cx="4549084" cy="901873"/>
            </a:xfrm>
            <a:prstGeom prst="rect">
              <a:avLst/>
            </a:prstGeom>
            <a:solidFill>
              <a:srgbClr val="0631B0">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3955760" y="3368397"/>
              <a:ext cx="4549084" cy="2865626"/>
              <a:chOff x="6072145" y="3478756"/>
              <a:chExt cx="4549084" cy="2865626"/>
            </a:xfrm>
          </p:grpSpPr>
          <p:sp>
            <p:nvSpPr>
              <p:cNvPr id="61" name="Oval 60"/>
              <p:cNvSpPr/>
              <p:nvPr/>
            </p:nvSpPr>
            <p:spPr>
              <a:xfrm>
                <a:off x="6974203" y="3478756"/>
                <a:ext cx="2860286" cy="2865626"/>
              </a:xfrm>
              <a:prstGeom prst="ellipse">
                <a:avLst/>
              </a:prstGeom>
              <a:noFill/>
              <a:ln w="6350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p:cNvSpPr txBox="1"/>
              <p:nvPr/>
            </p:nvSpPr>
            <p:spPr>
              <a:xfrm>
                <a:off x="6072145" y="4500633"/>
                <a:ext cx="4549084" cy="901873"/>
              </a:xfrm>
              <a:prstGeom prst="rect">
                <a:avLst/>
              </a:prstGeom>
              <a:noFill/>
              <a:ln>
                <a:noFill/>
              </a:ln>
            </p:spPr>
            <p:txBody>
              <a:bodyPr wrap="square" lIns="0" tIns="0" rIns="0" bIns="0" rtlCol="0" anchor="ctr">
                <a:noAutofit/>
              </a:bodyPr>
              <a:lstStyle/>
              <a:p>
                <a:pPr algn="ctr"/>
                <a:r>
                  <a:rPr lang="en-US" sz="4400" dirty="0">
                    <a:solidFill>
                      <a:schemeClr val="bg1"/>
                    </a:solidFill>
                    <a:latin typeface="Arial" charset="0"/>
                    <a:ea typeface="Arial" charset="0"/>
                    <a:cs typeface="Arial" charset="0"/>
                  </a:rPr>
                  <a:t>MIND THE GAP</a:t>
                </a:r>
              </a:p>
            </p:txBody>
          </p:sp>
        </p:grpSp>
      </p:grpSp>
      <p:pic>
        <p:nvPicPr>
          <p:cNvPr id="9" name="Picture 8"/>
          <p:cNvPicPr>
            <a:picLocks noChangeAspect="1"/>
          </p:cNvPicPr>
          <p:nvPr/>
        </p:nvPicPr>
        <p:blipFill>
          <a:blip r:embed="rId3">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10" name="Picture 9"/>
          <p:cNvPicPr>
            <a:picLocks noChangeAspect="1"/>
          </p:cNvPicPr>
          <p:nvPr/>
        </p:nvPicPr>
        <p:blipFill rotWithShape="1">
          <a:blip r:embed="rId3">
            <a:lum bright="70000" contrast="-70000"/>
            <a:alphaModFix/>
            <a:extLst>
              <a:ext uri="{28A0092B-C50C-407E-A947-70E740481C1C}">
                <a14:useLocalDpi xmlns:a14="http://schemas.microsoft.com/office/drawing/2010/main" val="0"/>
              </a:ext>
            </a:extLst>
          </a:blip>
          <a:srcRect t="-1" b="70414"/>
          <a:stretch/>
        </p:blipFill>
        <p:spPr>
          <a:xfrm>
            <a:off x="10995202" y="717782"/>
            <a:ext cx="1084735" cy="1809573"/>
          </a:xfrm>
          <a:prstGeom prst="rect">
            <a:avLst/>
          </a:prstGeom>
        </p:spPr>
      </p:pic>
    </p:spTree>
    <p:extLst>
      <p:ext uri="{BB962C8B-B14F-4D97-AF65-F5344CB8AC3E}">
        <p14:creationId xmlns:p14="http://schemas.microsoft.com/office/powerpoint/2010/main" val="733449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4502874" y="1704313"/>
            <a:ext cx="0" cy="1517904"/>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 name="Isosceles Triangle 12"/>
          <p:cNvSpPr/>
          <p:nvPr/>
        </p:nvSpPr>
        <p:spPr>
          <a:xfrm>
            <a:off x="7677666" y="1694025"/>
            <a:ext cx="982388" cy="1470392"/>
          </a:xfrm>
          <a:prstGeom prst="triangle">
            <a:avLst/>
          </a:prstGeom>
          <a:no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Isosceles Triangle 13"/>
          <p:cNvSpPr/>
          <p:nvPr/>
        </p:nvSpPr>
        <p:spPr>
          <a:xfrm>
            <a:off x="7677666" y="3212350"/>
            <a:ext cx="982388" cy="1110926"/>
          </a:xfrm>
          <a:prstGeom prst="triangle">
            <a:avLst/>
          </a:prstGeom>
          <a:no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cxnSp>
        <p:nvCxnSpPr>
          <p:cNvPr id="6" name="Straight Connector 5"/>
          <p:cNvCxnSpPr/>
          <p:nvPr/>
        </p:nvCxnSpPr>
        <p:spPr>
          <a:xfrm flipH="1">
            <a:off x="2178687" y="3173044"/>
            <a:ext cx="2324189" cy="114160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4502875" y="3173044"/>
            <a:ext cx="2324187" cy="114160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flipH="1">
            <a:off x="3700191" y="3212350"/>
            <a:ext cx="802685" cy="111092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4526836" y="3212350"/>
            <a:ext cx="802682" cy="111092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1411945" y="4314650"/>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V="1">
            <a:off x="1411945" y="3164417"/>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9582542" y="4139218"/>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t=0</a:t>
            </a:r>
          </a:p>
        </p:txBody>
      </p:sp>
      <p:sp>
        <p:nvSpPr>
          <p:cNvPr id="13" name="TextBox 12"/>
          <p:cNvSpPr txBox="1"/>
          <p:nvPr/>
        </p:nvSpPr>
        <p:spPr>
          <a:xfrm>
            <a:off x="9582542" y="2988985"/>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t=5</a:t>
            </a:r>
          </a:p>
        </p:txBody>
      </p:sp>
      <p:sp>
        <p:nvSpPr>
          <p:cNvPr id="14" name="TextBox 13"/>
          <p:cNvSpPr txBox="1"/>
          <p:nvPr/>
        </p:nvSpPr>
        <p:spPr>
          <a:xfrm>
            <a:off x="9582541" y="1551185"/>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t=10</a:t>
            </a:r>
          </a:p>
        </p:txBody>
      </p:sp>
      <p:sp>
        <p:nvSpPr>
          <p:cNvPr id="15" name="Arc 14"/>
          <p:cNvSpPr/>
          <p:nvPr/>
        </p:nvSpPr>
        <p:spPr>
          <a:xfrm rot="5400000">
            <a:off x="2583955" y="3907332"/>
            <a:ext cx="731520" cy="1188720"/>
          </a:xfrm>
          <a:prstGeom prst="arc">
            <a:avLst>
              <a:gd name="adj1" fmla="val 16143248"/>
              <a:gd name="adj2" fmla="val 5452883"/>
            </a:avLst>
          </a:prstGeom>
          <a:ln w="5715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sp>
        <p:nvSpPr>
          <p:cNvPr id="16" name="Arc 15"/>
          <p:cNvSpPr/>
          <p:nvPr/>
        </p:nvSpPr>
        <p:spPr>
          <a:xfrm rot="5400000">
            <a:off x="4149051" y="3920731"/>
            <a:ext cx="731520" cy="1188720"/>
          </a:xfrm>
          <a:prstGeom prst="arc">
            <a:avLst>
              <a:gd name="adj1" fmla="val 16143248"/>
              <a:gd name="adj2" fmla="val 5452883"/>
            </a:avLst>
          </a:prstGeom>
          <a:ln w="3175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sp>
        <p:nvSpPr>
          <p:cNvPr id="17" name="Arc 16"/>
          <p:cNvSpPr/>
          <p:nvPr/>
        </p:nvSpPr>
        <p:spPr>
          <a:xfrm rot="5400000">
            <a:off x="5702992" y="3907332"/>
            <a:ext cx="731520" cy="1188720"/>
          </a:xfrm>
          <a:prstGeom prst="arc">
            <a:avLst>
              <a:gd name="adj1" fmla="val 16143248"/>
              <a:gd name="adj2" fmla="val 5452883"/>
            </a:avLst>
          </a:prstGeom>
          <a:ln w="2540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cxnSp>
        <p:nvCxnSpPr>
          <p:cNvPr id="18" name="Straight Connector 17"/>
          <p:cNvCxnSpPr/>
          <p:nvPr/>
        </p:nvCxnSpPr>
        <p:spPr>
          <a:xfrm flipV="1">
            <a:off x="1411944" y="1694025"/>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sp>
        <p:nvSpPr>
          <p:cNvPr id="19" name="Title 1"/>
          <p:cNvSpPr txBox="1">
            <a:spLocks/>
          </p:cNvSpPr>
          <p:nvPr/>
        </p:nvSpPr>
        <p:spPr>
          <a:xfrm>
            <a:off x="95211" y="0"/>
            <a:ext cx="10515600" cy="1325563"/>
          </a:xfrm>
          <a:prstGeom prst="rect">
            <a:avLst/>
          </a:prstGeom>
          <a:ln>
            <a:noFill/>
          </a:ln>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r>
              <a:rPr lang="en-US" dirty="0"/>
              <a:t>Simulated RAD datasets</a:t>
            </a:r>
          </a:p>
        </p:txBody>
      </p:sp>
      <p:sp>
        <p:nvSpPr>
          <p:cNvPr id="20" name="TextBox 19"/>
          <p:cNvSpPr txBox="1"/>
          <p:nvPr/>
        </p:nvSpPr>
        <p:spPr>
          <a:xfrm>
            <a:off x="309282" y="5396753"/>
            <a:ext cx="10685920" cy="954107"/>
          </a:xfrm>
          <a:prstGeom prst="rect">
            <a:avLst/>
          </a:prstGeom>
          <a:noFill/>
          <a:ln>
            <a:noFill/>
          </a:ln>
        </p:spPr>
        <p:txBody>
          <a:bodyPr wrap="square" rtlCol="0">
            <a:spAutoFit/>
          </a:bodyPr>
          <a:lstStyle/>
          <a:p>
            <a:pPr algn="ctr"/>
            <a:r>
              <a:rPr lang="en-US" sz="2800" dirty="0">
                <a:solidFill>
                  <a:schemeClr val="bg1"/>
                </a:solidFill>
              </a:rPr>
              <a:t>Two different levels of polymorphism: ⍬ = 0.005 and ⍬ = 0.001</a:t>
            </a:r>
          </a:p>
          <a:p>
            <a:pPr algn="ctr"/>
            <a:r>
              <a:rPr lang="en-US" sz="2800" dirty="0">
                <a:solidFill>
                  <a:schemeClr val="bg1"/>
                </a:solidFill>
              </a:rPr>
              <a:t>Three different probabilities of INDEL polymorphism: 0.01, 0.05. 0.1 </a:t>
            </a:r>
          </a:p>
        </p:txBody>
      </p:sp>
      <p:sp>
        <p:nvSpPr>
          <p:cNvPr id="21" name="TextBox 20"/>
          <p:cNvSpPr txBox="1"/>
          <p:nvPr/>
        </p:nvSpPr>
        <p:spPr>
          <a:xfrm>
            <a:off x="2277297" y="4932047"/>
            <a:ext cx="1344836" cy="400110"/>
          </a:xfrm>
          <a:prstGeom prst="rect">
            <a:avLst/>
          </a:prstGeom>
          <a:noFill/>
        </p:spPr>
        <p:txBody>
          <a:bodyPr wrap="square" rtlCol="0">
            <a:spAutoFit/>
          </a:bodyPr>
          <a:lstStyle/>
          <a:p>
            <a:pPr algn="ctr"/>
            <a:r>
              <a:rPr lang="en-US" sz="2000" dirty="0">
                <a:solidFill>
                  <a:schemeClr val="bg2"/>
                </a:solidFill>
              </a:rPr>
              <a:t>50</a:t>
            </a:r>
          </a:p>
        </p:txBody>
      </p:sp>
      <p:sp>
        <p:nvSpPr>
          <p:cNvPr id="22" name="TextBox 21"/>
          <p:cNvSpPr txBox="1"/>
          <p:nvPr/>
        </p:nvSpPr>
        <p:spPr>
          <a:xfrm>
            <a:off x="3830456" y="4929385"/>
            <a:ext cx="1344836" cy="400110"/>
          </a:xfrm>
          <a:prstGeom prst="rect">
            <a:avLst/>
          </a:prstGeom>
          <a:noFill/>
        </p:spPr>
        <p:txBody>
          <a:bodyPr wrap="square" rtlCol="0">
            <a:spAutoFit/>
          </a:bodyPr>
          <a:lstStyle/>
          <a:p>
            <a:pPr algn="ctr"/>
            <a:r>
              <a:rPr lang="en-US" sz="2000">
                <a:solidFill>
                  <a:schemeClr val="bg2"/>
                </a:solidFill>
              </a:rPr>
              <a:t>25</a:t>
            </a:r>
            <a:endParaRPr lang="en-US" sz="2000" dirty="0">
              <a:solidFill>
                <a:schemeClr val="bg2"/>
              </a:solidFill>
            </a:endParaRPr>
          </a:p>
        </p:txBody>
      </p:sp>
      <p:sp>
        <p:nvSpPr>
          <p:cNvPr id="23" name="TextBox 22"/>
          <p:cNvSpPr txBox="1"/>
          <p:nvPr/>
        </p:nvSpPr>
        <p:spPr>
          <a:xfrm>
            <a:off x="5396334" y="4929385"/>
            <a:ext cx="1344836" cy="400110"/>
          </a:xfrm>
          <a:prstGeom prst="rect">
            <a:avLst/>
          </a:prstGeom>
          <a:noFill/>
        </p:spPr>
        <p:txBody>
          <a:bodyPr wrap="square" rtlCol="0">
            <a:spAutoFit/>
          </a:bodyPr>
          <a:lstStyle/>
          <a:p>
            <a:pPr algn="ctr"/>
            <a:r>
              <a:rPr lang="en-US" sz="2000" dirty="0">
                <a:solidFill>
                  <a:schemeClr val="bg2"/>
                </a:solidFill>
              </a:rPr>
              <a:t>5</a:t>
            </a:r>
          </a:p>
        </p:txBody>
      </p:sp>
      <p:pic>
        <p:nvPicPr>
          <p:cNvPr id="24" name="Picture 23"/>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25" name="Picture 24"/>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a:stretch/>
        </p:blipFill>
        <p:spPr>
          <a:xfrm>
            <a:off x="10995202" y="717784"/>
            <a:ext cx="1084735" cy="1542338"/>
          </a:xfrm>
          <a:prstGeom prst="rect">
            <a:avLst/>
          </a:prstGeom>
        </p:spPr>
      </p:pic>
      <p:sp>
        <p:nvSpPr>
          <p:cNvPr id="26" name="TextBox 25"/>
          <p:cNvSpPr txBox="1"/>
          <p:nvPr/>
        </p:nvSpPr>
        <p:spPr>
          <a:xfrm>
            <a:off x="97442" y="707304"/>
            <a:ext cx="8729472" cy="400110"/>
          </a:xfrm>
          <a:prstGeom prst="rect">
            <a:avLst/>
          </a:prstGeom>
          <a:noFill/>
        </p:spPr>
        <p:txBody>
          <a:bodyPr wrap="square" rtlCol="0">
            <a:spAutoFit/>
          </a:bodyPr>
          <a:lstStyle/>
          <a:p>
            <a:r>
              <a:rPr lang="en-US" sz="2000" dirty="0" err="1">
                <a:solidFill>
                  <a:schemeClr val="bg1"/>
                </a:solidFill>
              </a:rPr>
              <a:t>simrrls</a:t>
            </a:r>
            <a:r>
              <a:rPr lang="en-US" sz="2000" dirty="0">
                <a:solidFill>
                  <a:schemeClr val="bg1"/>
                </a:solidFill>
              </a:rPr>
              <a:t> (version 1.5) by </a:t>
            </a:r>
            <a:r>
              <a:rPr lang="en-US" sz="2000" dirty="0" err="1">
                <a:solidFill>
                  <a:schemeClr val="bg1"/>
                </a:solidFill>
              </a:rPr>
              <a:t>Deren</a:t>
            </a:r>
            <a:r>
              <a:rPr lang="en-US" sz="2000" dirty="0">
                <a:solidFill>
                  <a:schemeClr val="bg1"/>
                </a:solidFill>
              </a:rPr>
              <a:t> Eaton https://</a:t>
            </a:r>
            <a:r>
              <a:rPr lang="en-US" sz="2000" dirty="0" err="1">
                <a:solidFill>
                  <a:schemeClr val="bg1"/>
                </a:solidFill>
              </a:rPr>
              <a:t>github.com</a:t>
            </a:r>
            <a:r>
              <a:rPr lang="en-US" sz="2000" dirty="0">
                <a:solidFill>
                  <a:schemeClr val="bg1"/>
                </a:solidFill>
              </a:rPr>
              <a:t>/</a:t>
            </a:r>
            <a:r>
              <a:rPr lang="en-US" sz="2000" dirty="0" err="1">
                <a:solidFill>
                  <a:schemeClr val="bg1"/>
                </a:solidFill>
              </a:rPr>
              <a:t>dereneaton</a:t>
            </a:r>
            <a:r>
              <a:rPr lang="en-US" sz="2000" dirty="0">
                <a:solidFill>
                  <a:schemeClr val="bg1"/>
                </a:solidFill>
              </a:rPr>
              <a:t>/</a:t>
            </a:r>
            <a:r>
              <a:rPr lang="en-US" sz="2000" dirty="0" err="1">
                <a:solidFill>
                  <a:schemeClr val="bg1"/>
                </a:solidFill>
              </a:rPr>
              <a:t>simrrls</a:t>
            </a:r>
            <a:endParaRPr lang="en-US" sz="2000" dirty="0">
              <a:solidFill>
                <a:schemeClr val="bg1"/>
              </a:solidFill>
            </a:endParaRPr>
          </a:p>
        </p:txBody>
      </p:sp>
    </p:spTree>
    <p:extLst>
      <p:ext uri="{BB962C8B-B14F-4D97-AF65-F5344CB8AC3E}">
        <p14:creationId xmlns:p14="http://schemas.microsoft.com/office/powerpoint/2010/main" val="1320509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2" grpId="0"/>
      <p:bldP spid="13" grpId="0"/>
      <p:bldP spid="14" grpId="0"/>
      <p:bldP spid="15" grpId="0" animBg="1"/>
      <p:bldP spid="16" grpId="0" animBg="1"/>
      <p:bldP spid="17" grpId="0" animBg="1"/>
      <p:bldP spid="20" grpId="0"/>
      <p:bldP spid="21" grpId="0"/>
      <p:bldP spid="22" grpId="0"/>
      <p:bldP spid="23" grpId="0"/>
      <p:bldP spid="2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1411944" y="5518673"/>
            <a:ext cx="8805554" cy="523220"/>
          </a:xfrm>
          <a:prstGeom prst="rect">
            <a:avLst/>
          </a:prstGeom>
          <a:noFill/>
          <a:ln>
            <a:noFill/>
          </a:ln>
        </p:spPr>
        <p:txBody>
          <a:bodyPr wrap="square" rtlCol="0">
            <a:spAutoFit/>
          </a:bodyPr>
          <a:lstStyle/>
          <a:p>
            <a:pPr algn="ctr"/>
            <a:r>
              <a:rPr lang="en-US" sz="2800" dirty="0">
                <a:solidFill>
                  <a:schemeClr val="bg1"/>
                </a:solidFill>
              </a:rPr>
              <a:t>Added a third level of polymorphism: ⍬ = 0.003 </a:t>
            </a:r>
          </a:p>
        </p:txBody>
      </p:sp>
      <p:pic>
        <p:nvPicPr>
          <p:cNvPr id="24" name="Picture 23"/>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25" name="Picture 24"/>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a:stretch/>
        </p:blipFill>
        <p:spPr>
          <a:xfrm>
            <a:off x="10995202" y="717783"/>
            <a:ext cx="1084735" cy="1766625"/>
          </a:xfrm>
          <a:prstGeom prst="rect">
            <a:avLst/>
          </a:prstGeom>
        </p:spPr>
      </p:pic>
      <p:cxnSp>
        <p:nvCxnSpPr>
          <p:cNvPr id="26" name="Straight Connector 25"/>
          <p:cNvCxnSpPr/>
          <p:nvPr/>
        </p:nvCxnSpPr>
        <p:spPr>
          <a:xfrm>
            <a:off x="4502874" y="1704313"/>
            <a:ext cx="0" cy="1517904"/>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7" name="Isosceles Triangle 12"/>
          <p:cNvSpPr/>
          <p:nvPr/>
        </p:nvSpPr>
        <p:spPr>
          <a:xfrm>
            <a:off x="7677666" y="1694025"/>
            <a:ext cx="982388" cy="1470392"/>
          </a:xfrm>
          <a:prstGeom prst="triangle">
            <a:avLst/>
          </a:prstGeom>
          <a:no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8" name="Isosceles Triangle 13"/>
          <p:cNvSpPr/>
          <p:nvPr/>
        </p:nvSpPr>
        <p:spPr>
          <a:xfrm>
            <a:off x="7677666" y="3212350"/>
            <a:ext cx="982388" cy="1110926"/>
          </a:xfrm>
          <a:prstGeom prst="triangle">
            <a:avLst/>
          </a:prstGeom>
          <a:no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cxnSp>
        <p:nvCxnSpPr>
          <p:cNvPr id="29" name="Straight Connector 28"/>
          <p:cNvCxnSpPr/>
          <p:nvPr/>
        </p:nvCxnSpPr>
        <p:spPr>
          <a:xfrm flipH="1">
            <a:off x="2178687" y="3173044"/>
            <a:ext cx="2324189" cy="114160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502875" y="3173044"/>
            <a:ext cx="2324187" cy="114160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flipH="1">
            <a:off x="3700191" y="3212350"/>
            <a:ext cx="802685" cy="111092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4526836" y="3212350"/>
            <a:ext cx="802682" cy="1110927"/>
          </a:xfrm>
          <a:prstGeom prst="line">
            <a:avLst/>
          </a:prstGeom>
          <a:ln w="57150" cmpd="sng">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flipV="1">
            <a:off x="1411945" y="4314650"/>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flipV="1">
            <a:off x="1411945" y="3164417"/>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a:off x="9582542" y="4139218"/>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t=0</a:t>
            </a:r>
          </a:p>
        </p:txBody>
      </p:sp>
      <p:sp>
        <p:nvSpPr>
          <p:cNvPr id="36" name="TextBox 35"/>
          <p:cNvSpPr txBox="1"/>
          <p:nvPr/>
        </p:nvSpPr>
        <p:spPr>
          <a:xfrm>
            <a:off x="9582542" y="2988985"/>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t=5</a:t>
            </a:r>
          </a:p>
        </p:txBody>
      </p:sp>
      <p:sp>
        <p:nvSpPr>
          <p:cNvPr id="37" name="TextBox 36"/>
          <p:cNvSpPr txBox="1"/>
          <p:nvPr/>
        </p:nvSpPr>
        <p:spPr>
          <a:xfrm>
            <a:off x="9582541" y="1551185"/>
            <a:ext cx="634957" cy="350865"/>
          </a:xfrm>
          <a:prstGeom prst="rect">
            <a:avLst/>
          </a:prstGeom>
          <a:noFill/>
          <a:ln>
            <a:noFill/>
          </a:ln>
        </p:spPr>
        <p:txBody>
          <a:bodyPr wrap="square" tIns="0" bIns="73152" rtlCol="0" anchor="ctr" anchorCtr="0">
            <a:spAutoFit/>
          </a:bodyPr>
          <a:lstStyle/>
          <a:p>
            <a:pPr algn="ctr"/>
            <a:r>
              <a:rPr lang="en-US" dirty="0">
                <a:solidFill>
                  <a:schemeClr val="bg1"/>
                </a:solidFill>
              </a:rPr>
              <a:t>t=10</a:t>
            </a:r>
          </a:p>
        </p:txBody>
      </p:sp>
      <p:sp>
        <p:nvSpPr>
          <p:cNvPr id="38" name="Arc 37"/>
          <p:cNvSpPr/>
          <p:nvPr/>
        </p:nvSpPr>
        <p:spPr>
          <a:xfrm rot="5400000">
            <a:off x="2583955" y="3907332"/>
            <a:ext cx="731520" cy="1188720"/>
          </a:xfrm>
          <a:prstGeom prst="arc">
            <a:avLst>
              <a:gd name="adj1" fmla="val 16143248"/>
              <a:gd name="adj2" fmla="val 5452883"/>
            </a:avLst>
          </a:prstGeom>
          <a:ln w="5715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sp>
        <p:nvSpPr>
          <p:cNvPr id="39" name="Arc 38"/>
          <p:cNvSpPr/>
          <p:nvPr/>
        </p:nvSpPr>
        <p:spPr>
          <a:xfrm rot="5400000">
            <a:off x="4149051" y="3920731"/>
            <a:ext cx="731520" cy="1188720"/>
          </a:xfrm>
          <a:prstGeom prst="arc">
            <a:avLst>
              <a:gd name="adj1" fmla="val 16143248"/>
              <a:gd name="adj2" fmla="val 5452883"/>
            </a:avLst>
          </a:prstGeom>
          <a:ln w="3175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sp>
        <p:nvSpPr>
          <p:cNvPr id="40" name="Arc 39"/>
          <p:cNvSpPr/>
          <p:nvPr/>
        </p:nvSpPr>
        <p:spPr>
          <a:xfrm rot="5400000">
            <a:off x="5702992" y="3907332"/>
            <a:ext cx="731520" cy="1188720"/>
          </a:xfrm>
          <a:prstGeom prst="arc">
            <a:avLst>
              <a:gd name="adj1" fmla="val 16143248"/>
              <a:gd name="adj2" fmla="val 5452883"/>
            </a:avLst>
          </a:prstGeom>
          <a:ln w="25400" cap="rnd" cmpd="sng">
            <a:solidFill>
              <a:schemeClr val="bg1"/>
            </a:solidFill>
            <a:prstDash val="sysDot"/>
            <a:bevel/>
            <a:headEnd type="triangle" w="med" len="med"/>
            <a:tailEnd type="triangle" w="med" len="med"/>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bg1"/>
              </a:solidFill>
            </a:endParaRPr>
          </a:p>
        </p:txBody>
      </p:sp>
      <p:cxnSp>
        <p:nvCxnSpPr>
          <p:cNvPr id="41" name="Straight Connector 40"/>
          <p:cNvCxnSpPr/>
          <p:nvPr/>
        </p:nvCxnSpPr>
        <p:spPr>
          <a:xfrm flipV="1">
            <a:off x="1411944" y="1694025"/>
            <a:ext cx="8170597" cy="8626"/>
          </a:xfrm>
          <a:prstGeom prst="line">
            <a:avLst/>
          </a:prstGeom>
          <a:ln w="12700" cmpd="sng">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2277297" y="4932047"/>
            <a:ext cx="1344836" cy="400110"/>
          </a:xfrm>
          <a:prstGeom prst="rect">
            <a:avLst/>
          </a:prstGeom>
          <a:noFill/>
        </p:spPr>
        <p:txBody>
          <a:bodyPr wrap="square" rtlCol="0">
            <a:spAutoFit/>
          </a:bodyPr>
          <a:lstStyle/>
          <a:p>
            <a:pPr algn="ctr"/>
            <a:r>
              <a:rPr lang="en-US" sz="2000" dirty="0">
                <a:solidFill>
                  <a:schemeClr val="accent4"/>
                </a:solidFill>
              </a:rPr>
              <a:t>150</a:t>
            </a:r>
          </a:p>
        </p:txBody>
      </p:sp>
      <p:sp>
        <p:nvSpPr>
          <p:cNvPr id="43" name="TextBox 42"/>
          <p:cNvSpPr txBox="1"/>
          <p:nvPr/>
        </p:nvSpPr>
        <p:spPr>
          <a:xfrm>
            <a:off x="3830456" y="4929385"/>
            <a:ext cx="1344836" cy="400110"/>
          </a:xfrm>
          <a:prstGeom prst="rect">
            <a:avLst/>
          </a:prstGeom>
          <a:noFill/>
        </p:spPr>
        <p:txBody>
          <a:bodyPr wrap="square" rtlCol="0">
            <a:spAutoFit/>
          </a:bodyPr>
          <a:lstStyle/>
          <a:p>
            <a:pPr algn="ctr"/>
            <a:r>
              <a:rPr lang="en-US" sz="2000" dirty="0">
                <a:solidFill>
                  <a:schemeClr val="accent4"/>
                </a:solidFill>
              </a:rPr>
              <a:t>100</a:t>
            </a:r>
          </a:p>
        </p:txBody>
      </p:sp>
      <p:sp>
        <p:nvSpPr>
          <p:cNvPr id="44" name="TextBox 43"/>
          <p:cNvSpPr txBox="1"/>
          <p:nvPr/>
        </p:nvSpPr>
        <p:spPr>
          <a:xfrm>
            <a:off x="5396334" y="4929385"/>
            <a:ext cx="1344836" cy="400110"/>
          </a:xfrm>
          <a:prstGeom prst="rect">
            <a:avLst/>
          </a:prstGeom>
          <a:noFill/>
        </p:spPr>
        <p:txBody>
          <a:bodyPr wrap="square" rtlCol="0">
            <a:spAutoFit/>
          </a:bodyPr>
          <a:lstStyle/>
          <a:p>
            <a:pPr algn="ctr"/>
            <a:r>
              <a:rPr lang="en-US" sz="2000" dirty="0">
                <a:solidFill>
                  <a:schemeClr val="accent4"/>
                </a:solidFill>
              </a:rPr>
              <a:t>50</a:t>
            </a:r>
          </a:p>
        </p:txBody>
      </p:sp>
      <p:sp>
        <p:nvSpPr>
          <p:cNvPr id="46" name="Title 1"/>
          <p:cNvSpPr txBox="1">
            <a:spLocks/>
          </p:cNvSpPr>
          <p:nvPr/>
        </p:nvSpPr>
        <p:spPr>
          <a:xfrm>
            <a:off x="95211" y="0"/>
            <a:ext cx="10515600" cy="1325563"/>
          </a:xfrm>
          <a:prstGeom prst="rect">
            <a:avLst/>
          </a:prstGeom>
          <a:ln>
            <a:noFill/>
          </a:ln>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r>
              <a:rPr lang="en-US" dirty="0"/>
              <a:t>Simulated RAD datasets</a:t>
            </a:r>
          </a:p>
        </p:txBody>
      </p:sp>
      <p:sp>
        <p:nvSpPr>
          <p:cNvPr id="47" name="TextBox 46"/>
          <p:cNvSpPr txBox="1"/>
          <p:nvPr/>
        </p:nvSpPr>
        <p:spPr>
          <a:xfrm>
            <a:off x="97442" y="707304"/>
            <a:ext cx="8729472" cy="400110"/>
          </a:xfrm>
          <a:prstGeom prst="rect">
            <a:avLst/>
          </a:prstGeom>
          <a:noFill/>
        </p:spPr>
        <p:txBody>
          <a:bodyPr wrap="square" rtlCol="0">
            <a:spAutoFit/>
          </a:bodyPr>
          <a:lstStyle/>
          <a:p>
            <a:r>
              <a:rPr lang="en-US" sz="2000" dirty="0" err="1">
                <a:solidFill>
                  <a:schemeClr val="bg1"/>
                </a:solidFill>
              </a:rPr>
              <a:t>simrrls</a:t>
            </a:r>
            <a:r>
              <a:rPr lang="en-US" sz="2000" dirty="0">
                <a:solidFill>
                  <a:schemeClr val="bg1"/>
                </a:solidFill>
              </a:rPr>
              <a:t> (version 1.5) by </a:t>
            </a:r>
            <a:r>
              <a:rPr lang="en-US" sz="2000" dirty="0" err="1">
                <a:solidFill>
                  <a:schemeClr val="bg1"/>
                </a:solidFill>
              </a:rPr>
              <a:t>Deren</a:t>
            </a:r>
            <a:r>
              <a:rPr lang="en-US" sz="2000" dirty="0">
                <a:solidFill>
                  <a:schemeClr val="bg1"/>
                </a:solidFill>
              </a:rPr>
              <a:t> Eaton https://</a:t>
            </a:r>
            <a:r>
              <a:rPr lang="en-US" sz="2000" dirty="0" err="1">
                <a:solidFill>
                  <a:schemeClr val="bg1"/>
                </a:solidFill>
              </a:rPr>
              <a:t>github.com</a:t>
            </a:r>
            <a:r>
              <a:rPr lang="en-US" sz="2000" dirty="0">
                <a:solidFill>
                  <a:schemeClr val="bg1"/>
                </a:solidFill>
              </a:rPr>
              <a:t>/</a:t>
            </a:r>
            <a:r>
              <a:rPr lang="en-US" sz="2000" dirty="0" err="1">
                <a:solidFill>
                  <a:schemeClr val="bg1"/>
                </a:solidFill>
              </a:rPr>
              <a:t>dereneaton</a:t>
            </a:r>
            <a:r>
              <a:rPr lang="en-US" sz="2000" dirty="0">
                <a:solidFill>
                  <a:schemeClr val="bg1"/>
                </a:solidFill>
              </a:rPr>
              <a:t>/</a:t>
            </a:r>
            <a:r>
              <a:rPr lang="en-US" sz="2000" dirty="0" err="1">
                <a:solidFill>
                  <a:schemeClr val="bg1"/>
                </a:solidFill>
              </a:rPr>
              <a:t>simrrls</a:t>
            </a:r>
            <a:endParaRPr lang="en-US" sz="2000" dirty="0">
              <a:solidFill>
                <a:schemeClr val="bg1"/>
              </a:solidFill>
            </a:endParaRPr>
          </a:p>
        </p:txBody>
      </p:sp>
    </p:spTree>
    <p:extLst>
      <p:ext uri="{BB962C8B-B14F-4D97-AF65-F5344CB8AC3E}">
        <p14:creationId xmlns:p14="http://schemas.microsoft.com/office/powerpoint/2010/main" val="18734025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3" cstate="hqprint">
            <a:extLst>
              <a:ext uri="{28A0092B-C50C-407E-A947-70E740481C1C}">
                <a14:useLocalDpi xmlns:a14="http://schemas.microsoft.com/office/drawing/2010/main"/>
              </a:ext>
            </a:extLst>
          </a:blip>
          <a:srcRect t="31741" b="38228"/>
          <a:stretch/>
        </p:blipFill>
        <p:spPr>
          <a:xfrm>
            <a:off x="110121" y="3223898"/>
            <a:ext cx="10585095" cy="1789220"/>
          </a:xfrm>
          <a:prstGeom prst="rect">
            <a:avLst/>
          </a:prstGeom>
          <a:solidFill>
            <a:srgbClr val="000000">
              <a:alpha val="50196"/>
            </a:srgbClr>
          </a:solidFill>
        </p:spPr>
      </p:pic>
      <p:pic>
        <p:nvPicPr>
          <p:cNvPr id="20" name="Picture 19"/>
          <p:cNvPicPr>
            <a:picLocks noChangeAspect="1"/>
          </p:cNvPicPr>
          <p:nvPr/>
        </p:nvPicPr>
        <p:blipFill rotWithShape="1">
          <a:blip r:embed="rId3" cstate="hqprint">
            <a:extLst>
              <a:ext uri="{28A0092B-C50C-407E-A947-70E740481C1C}">
                <a14:useLocalDpi xmlns:a14="http://schemas.microsoft.com/office/drawing/2010/main"/>
              </a:ext>
            </a:extLst>
          </a:blip>
          <a:srcRect t="61740" b="6975"/>
          <a:stretch/>
        </p:blipFill>
        <p:spPr>
          <a:xfrm>
            <a:off x="110120" y="5013118"/>
            <a:ext cx="10585095" cy="1863875"/>
          </a:xfrm>
          <a:prstGeom prst="rect">
            <a:avLst/>
          </a:prstGeom>
          <a:solidFill>
            <a:srgbClr val="000000">
              <a:alpha val="50196"/>
            </a:srgbClr>
          </a:solidFill>
        </p:spPr>
      </p:pic>
      <p:pic>
        <p:nvPicPr>
          <p:cNvPr id="13" name="Picture 12"/>
          <p:cNvPicPr>
            <a:picLocks noChangeAspect="1"/>
          </p:cNvPicPr>
          <p:nvPr/>
        </p:nvPicPr>
        <p:blipFill rotWithShape="1">
          <a:blip r:embed="rId3" cstate="hqprint">
            <a:extLst>
              <a:ext uri="{28A0092B-C50C-407E-A947-70E740481C1C}">
                <a14:useLocalDpi xmlns:a14="http://schemas.microsoft.com/office/drawing/2010/main"/>
              </a:ext>
            </a:extLst>
          </a:blip>
          <a:srcRect t="-1" b="68122"/>
          <a:stretch/>
        </p:blipFill>
        <p:spPr>
          <a:xfrm>
            <a:off x="105634" y="1337648"/>
            <a:ext cx="10585095" cy="1899278"/>
          </a:xfrm>
          <a:prstGeom prst="rect">
            <a:avLst/>
          </a:prstGeom>
          <a:solidFill>
            <a:srgbClr val="000000">
              <a:alpha val="50196"/>
            </a:srgbClr>
          </a:solidFill>
        </p:spPr>
      </p:pic>
      <p:sp>
        <p:nvSpPr>
          <p:cNvPr id="11" name="TextBox 10"/>
          <p:cNvSpPr txBox="1"/>
          <p:nvPr/>
        </p:nvSpPr>
        <p:spPr>
          <a:xfrm>
            <a:off x="817488" y="1425921"/>
            <a:ext cx="1986671" cy="338554"/>
          </a:xfrm>
          <a:prstGeom prst="rect">
            <a:avLst/>
          </a:prstGeom>
          <a:noFill/>
        </p:spPr>
        <p:txBody>
          <a:bodyPr wrap="square" rtlCol="0">
            <a:spAutoFit/>
          </a:bodyPr>
          <a:lstStyle/>
          <a:p>
            <a:r>
              <a:rPr lang="en-US" sz="1600" dirty="0">
                <a:solidFill>
                  <a:schemeClr val="bg1"/>
                </a:solidFill>
                <a:latin typeface="Helvetica Neue" charset="0"/>
                <a:ea typeface="Helvetica Neue" charset="0"/>
                <a:cs typeface="Helvetica Neue" charset="0"/>
              </a:rPr>
              <a:t>1% INDELs</a:t>
            </a:r>
          </a:p>
        </p:txBody>
      </p:sp>
      <p:sp>
        <p:nvSpPr>
          <p:cNvPr id="24" name="TextBox 23"/>
          <p:cNvSpPr txBox="1"/>
          <p:nvPr/>
        </p:nvSpPr>
        <p:spPr>
          <a:xfrm>
            <a:off x="817488" y="3249953"/>
            <a:ext cx="1986671" cy="338554"/>
          </a:xfrm>
          <a:prstGeom prst="rect">
            <a:avLst/>
          </a:prstGeom>
          <a:noFill/>
        </p:spPr>
        <p:txBody>
          <a:bodyPr wrap="square" rtlCol="0">
            <a:spAutoFit/>
          </a:bodyPr>
          <a:lstStyle/>
          <a:p>
            <a:r>
              <a:rPr lang="en-US" sz="1600" dirty="0">
                <a:solidFill>
                  <a:schemeClr val="bg1"/>
                </a:solidFill>
                <a:latin typeface="Helvetica Neue" charset="0"/>
                <a:ea typeface="Helvetica Neue" charset="0"/>
                <a:cs typeface="Helvetica Neue" charset="0"/>
              </a:rPr>
              <a:t>5% INDELs</a:t>
            </a:r>
          </a:p>
        </p:txBody>
      </p:sp>
      <p:sp>
        <p:nvSpPr>
          <p:cNvPr id="2" name="Title 1"/>
          <p:cNvSpPr>
            <a:spLocks noGrp="1"/>
          </p:cNvSpPr>
          <p:nvPr>
            <p:ph type="title"/>
          </p:nvPr>
        </p:nvSpPr>
        <p:spPr>
          <a:xfrm>
            <a:off x="144869" y="0"/>
            <a:ext cx="10515600" cy="1325563"/>
          </a:xfrm>
        </p:spPr>
        <p:txBody>
          <a:bodyPr/>
          <a:lstStyle/>
          <a:p>
            <a:r>
              <a:rPr lang="en-US" dirty="0"/>
              <a:t>Assembly of 1000 simulated </a:t>
            </a:r>
            <a:r>
              <a:rPr lang="en-US" dirty="0" err="1"/>
              <a:t>ddRAD</a:t>
            </a:r>
            <a:r>
              <a:rPr lang="en-US" dirty="0"/>
              <a:t> loci</a:t>
            </a:r>
          </a:p>
        </p:txBody>
      </p:sp>
      <p:pic>
        <p:nvPicPr>
          <p:cNvPr id="7" name="Picture 6"/>
          <p:cNvPicPr>
            <a:picLocks noChangeAspect="1"/>
          </p:cNvPicPr>
          <p:nvPr/>
        </p:nvPicPr>
        <p:blipFill>
          <a:blip r:embed="rId4">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8" name="Picture 7"/>
          <p:cNvPicPr>
            <a:picLocks noChangeAspect="1"/>
          </p:cNvPicPr>
          <p:nvPr/>
        </p:nvPicPr>
        <p:blipFill rotWithShape="1">
          <a:blip r:embed="rId5" cstate="hqprint">
            <a:lum bright="70000" contrast="-70000"/>
            <a:alphaModFix/>
            <a:extLst>
              <a:ext uri="{28A0092B-C50C-407E-A947-70E740481C1C}">
                <a14:useLocalDpi xmlns:a14="http://schemas.microsoft.com/office/drawing/2010/main"/>
              </a:ext>
            </a:extLst>
          </a:blip>
          <a:srcRect/>
          <a:stretch/>
        </p:blipFill>
        <p:spPr>
          <a:xfrm>
            <a:off x="10995202" y="717783"/>
            <a:ext cx="1084735" cy="1973659"/>
          </a:xfrm>
          <a:prstGeom prst="rect">
            <a:avLst/>
          </a:prstGeom>
        </p:spPr>
      </p:pic>
      <p:sp>
        <p:nvSpPr>
          <p:cNvPr id="9" name="TextBox 8"/>
          <p:cNvSpPr txBox="1"/>
          <p:nvPr/>
        </p:nvSpPr>
        <p:spPr>
          <a:xfrm>
            <a:off x="817488" y="5080835"/>
            <a:ext cx="1986671" cy="338554"/>
          </a:xfrm>
          <a:prstGeom prst="rect">
            <a:avLst/>
          </a:prstGeom>
          <a:noFill/>
        </p:spPr>
        <p:txBody>
          <a:bodyPr wrap="square" rtlCol="0">
            <a:spAutoFit/>
          </a:bodyPr>
          <a:lstStyle/>
          <a:p>
            <a:r>
              <a:rPr lang="en-US" sz="1600" dirty="0">
                <a:solidFill>
                  <a:schemeClr val="bg1"/>
                </a:solidFill>
                <a:latin typeface="Helvetica Neue" charset="0"/>
                <a:ea typeface="Helvetica Neue" charset="0"/>
                <a:cs typeface="Helvetica Neue" charset="0"/>
              </a:rPr>
              <a:t>10% INDELs</a:t>
            </a:r>
          </a:p>
        </p:txBody>
      </p:sp>
      <p:sp>
        <p:nvSpPr>
          <p:cNvPr id="10" name="TextBox 9"/>
          <p:cNvSpPr txBox="1"/>
          <p:nvPr/>
        </p:nvSpPr>
        <p:spPr>
          <a:xfrm>
            <a:off x="1006464" y="714951"/>
            <a:ext cx="2590176" cy="400110"/>
          </a:xfrm>
          <a:prstGeom prst="rect">
            <a:avLst/>
          </a:prstGeom>
          <a:noFill/>
        </p:spPr>
        <p:txBody>
          <a:bodyPr wrap="square" rtlCol="0">
            <a:spAutoFit/>
          </a:bodyPr>
          <a:lstStyle/>
          <a:p>
            <a:pPr algn="ctr"/>
            <a:r>
              <a:rPr lang="en-US" sz="2000" b="1" dirty="0">
                <a:solidFill>
                  <a:schemeClr val="bg1"/>
                </a:solidFill>
                <a:latin typeface="Helvetica Neue" charset="0"/>
                <a:ea typeface="Helvetica Neue" charset="0"/>
                <a:cs typeface="Helvetica Neue" charset="0"/>
              </a:rPr>
              <a:t>dDocent </a:t>
            </a:r>
          </a:p>
        </p:txBody>
      </p:sp>
      <p:sp>
        <p:nvSpPr>
          <p:cNvPr id="15" name="TextBox 14"/>
          <p:cNvSpPr txBox="1"/>
          <p:nvPr/>
        </p:nvSpPr>
        <p:spPr>
          <a:xfrm>
            <a:off x="3743161" y="714951"/>
            <a:ext cx="2590176" cy="400110"/>
          </a:xfrm>
          <a:prstGeom prst="rect">
            <a:avLst/>
          </a:prstGeom>
          <a:noFill/>
        </p:spPr>
        <p:txBody>
          <a:bodyPr wrap="square" rtlCol="0">
            <a:spAutoFit/>
          </a:bodyPr>
          <a:lstStyle/>
          <a:p>
            <a:pPr algn="ctr"/>
            <a:r>
              <a:rPr lang="en-US" sz="2000" b="1" dirty="0" err="1">
                <a:solidFill>
                  <a:schemeClr val="bg1"/>
                </a:solidFill>
                <a:latin typeface="Helvetica Neue" charset="0"/>
                <a:ea typeface="Helvetica Neue" charset="0"/>
                <a:cs typeface="Helvetica Neue" charset="0"/>
              </a:rPr>
              <a:t>pyRAD</a:t>
            </a:r>
            <a:endParaRPr lang="en-US" sz="2000" b="1" dirty="0">
              <a:solidFill>
                <a:schemeClr val="bg1"/>
              </a:solidFill>
              <a:latin typeface="Helvetica Neue" charset="0"/>
              <a:ea typeface="Helvetica Neue" charset="0"/>
              <a:cs typeface="Helvetica Neue" charset="0"/>
            </a:endParaRPr>
          </a:p>
        </p:txBody>
      </p:sp>
      <p:sp>
        <p:nvSpPr>
          <p:cNvPr id="17" name="TextBox 16"/>
          <p:cNvSpPr txBox="1"/>
          <p:nvPr/>
        </p:nvSpPr>
        <p:spPr>
          <a:xfrm>
            <a:off x="7836087" y="714951"/>
            <a:ext cx="2590176" cy="400110"/>
          </a:xfrm>
          <a:prstGeom prst="rect">
            <a:avLst/>
          </a:prstGeom>
          <a:noFill/>
        </p:spPr>
        <p:txBody>
          <a:bodyPr wrap="square" rtlCol="0">
            <a:spAutoFit/>
          </a:bodyPr>
          <a:lstStyle/>
          <a:p>
            <a:pPr algn="ctr"/>
            <a:r>
              <a:rPr lang="en-US" sz="2000" b="1" dirty="0">
                <a:solidFill>
                  <a:schemeClr val="bg1"/>
                </a:solidFill>
                <a:latin typeface="Helvetica Neue" charset="0"/>
                <a:ea typeface="Helvetica Neue" charset="0"/>
                <a:cs typeface="Helvetica Neue" charset="0"/>
              </a:rPr>
              <a:t>Stacks</a:t>
            </a:r>
          </a:p>
        </p:txBody>
      </p:sp>
      <p:sp>
        <p:nvSpPr>
          <p:cNvPr id="18" name="TextBox 17"/>
          <p:cNvSpPr txBox="1"/>
          <p:nvPr/>
        </p:nvSpPr>
        <p:spPr>
          <a:xfrm>
            <a:off x="7723849" y="1061664"/>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Gapped</a:t>
            </a:r>
          </a:p>
          <a:p>
            <a:pPr algn="ctr"/>
            <a:r>
              <a:rPr lang="en-US" sz="1600" dirty="0">
                <a:solidFill>
                  <a:schemeClr val="bg1"/>
                </a:solidFill>
                <a:latin typeface="Helvetica Neue" charset="0"/>
                <a:ea typeface="Helvetica Neue" charset="0"/>
                <a:cs typeface="Helvetica Neue" charset="0"/>
              </a:rPr>
              <a:t>     Default</a:t>
            </a:r>
          </a:p>
        </p:txBody>
      </p:sp>
      <p:sp>
        <p:nvSpPr>
          <p:cNvPr id="19" name="TextBox 18"/>
          <p:cNvSpPr txBox="1"/>
          <p:nvPr/>
        </p:nvSpPr>
        <p:spPr>
          <a:xfrm>
            <a:off x="5751793" y="710164"/>
            <a:ext cx="2590176" cy="400110"/>
          </a:xfrm>
          <a:prstGeom prst="rect">
            <a:avLst/>
          </a:prstGeom>
          <a:noFill/>
        </p:spPr>
        <p:txBody>
          <a:bodyPr wrap="square" rtlCol="0">
            <a:spAutoFit/>
          </a:bodyPr>
          <a:lstStyle/>
          <a:p>
            <a:pPr algn="ctr"/>
            <a:r>
              <a:rPr lang="en-US" sz="2000" b="1" dirty="0" err="1">
                <a:solidFill>
                  <a:schemeClr val="bg1"/>
                </a:solidFill>
                <a:latin typeface="Helvetica Neue" charset="0"/>
                <a:ea typeface="Helvetica Neue" charset="0"/>
                <a:cs typeface="Helvetica Neue" charset="0"/>
              </a:rPr>
              <a:t>aftrRAD</a:t>
            </a:r>
            <a:endParaRPr lang="en-US" sz="2000" b="1" dirty="0">
              <a:solidFill>
                <a:schemeClr val="bg1"/>
              </a:solidFill>
              <a:latin typeface="Helvetica Neue" charset="0"/>
              <a:ea typeface="Helvetica Neue" charset="0"/>
              <a:cs typeface="Helvetica Neue" charset="0"/>
            </a:endParaRPr>
          </a:p>
        </p:txBody>
      </p:sp>
      <p:sp>
        <p:nvSpPr>
          <p:cNvPr id="21" name="TextBox 20"/>
          <p:cNvSpPr txBox="1"/>
          <p:nvPr/>
        </p:nvSpPr>
        <p:spPr>
          <a:xfrm>
            <a:off x="943327" y="1057883"/>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PE</a:t>
            </a:r>
          </a:p>
          <a:p>
            <a:pPr algn="ctr"/>
            <a:r>
              <a:rPr lang="en-US" sz="1600" dirty="0">
                <a:solidFill>
                  <a:schemeClr val="bg1"/>
                </a:solidFill>
                <a:latin typeface="Helvetica Neue" charset="0"/>
                <a:ea typeface="Helvetica Neue" charset="0"/>
                <a:cs typeface="Helvetica Neue" charset="0"/>
              </a:rPr>
              <a:t>    SE</a:t>
            </a:r>
          </a:p>
        </p:txBody>
      </p:sp>
      <p:sp>
        <p:nvSpPr>
          <p:cNvPr id="22" name="TextBox 21"/>
          <p:cNvSpPr txBox="1"/>
          <p:nvPr/>
        </p:nvSpPr>
        <p:spPr>
          <a:xfrm>
            <a:off x="3669792" y="1058313"/>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PE</a:t>
            </a:r>
          </a:p>
          <a:p>
            <a:pPr algn="ctr"/>
            <a:r>
              <a:rPr lang="en-US" sz="1600" dirty="0">
                <a:solidFill>
                  <a:schemeClr val="bg1"/>
                </a:solidFill>
                <a:latin typeface="Helvetica Neue" charset="0"/>
                <a:ea typeface="Helvetica Neue" charset="0"/>
                <a:cs typeface="Helvetica Neue" charset="0"/>
              </a:rPr>
              <a:t>    SE</a:t>
            </a:r>
          </a:p>
        </p:txBody>
      </p:sp>
    </p:spTree>
    <p:extLst>
      <p:ext uri="{BB962C8B-B14F-4D97-AF65-F5344CB8AC3E}">
        <p14:creationId xmlns:p14="http://schemas.microsoft.com/office/powerpoint/2010/main" val="2018791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4" grpId="0"/>
      <p:bldP spid="9" grpId="0"/>
      <p:bldP spid="10" grpId="0"/>
      <p:bldP spid="15" grpId="0"/>
      <p:bldP spid="17" grpId="0"/>
      <p:bldP spid="18" grpId="0"/>
      <p:bldP spid="19" grpId="0"/>
      <p:bldP spid="21" grpId="0"/>
      <p:bldP spid="2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3" cstate="hqprint">
            <a:extLst>
              <a:ext uri="{28A0092B-C50C-407E-A947-70E740481C1C}">
                <a14:useLocalDpi xmlns:a14="http://schemas.microsoft.com/office/drawing/2010/main"/>
              </a:ext>
            </a:extLst>
          </a:blip>
          <a:srcRect b="7078"/>
          <a:stretch/>
        </p:blipFill>
        <p:spPr>
          <a:xfrm>
            <a:off x="128684" y="1168616"/>
            <a:ext cx="10556410" cy="5605272"/>
          </a:xfrm>
          <a:prstGeom prst="rect">
            <a:avLst/>
          </a:prstGeom>
        </p:spPr>
      </p:pic>
      <p:sp>
        <p:nvSpPr>
          <p:cNvPr id="2" name="Title 1"/>
          <p:cNvSpPr>
            <a:spLocks noGrp="1"/>
          </p:cNvSpPr>
          <p:nvPr>
            <p:ph type="title"/>
          </p:nvPr>
        </p:nvSpPr>
        <p:spPr>
          <a:xfrm>
            <a:off x="144869" y="0"/>
            <a:ext cx="10515600" cy="1325563"/>
          </a:xfrm>
        </p:spPr>
        <p:txBody>
          <a:bodyPr/>
          <a:lstStyle/>
          <a:p>
            <a:r>
              <a:rPr lang="en-US" dirty="0"/>
              <a:t>Assembly of 1000 simulated </a:t>
            </a:r>
            <a:r>
              <a:rPr lang="en-US" dirty="0" err="1"/>
              <a:t>ddRAD</a:t>
            </a:r>
            <a:r>
              <a:rPr lang="en-US" dirty="0"/>
              <a:t> loci</a:t>
            </a:r>
          </a:p>
        </p:txBody>
      </p:sp>
      <p:pic>
        <p:nvPicPr>
          <p:cNvPr id="7" name="Picture 6"/>
          <p:cNvPicPr>
            <a:picLocks noChangeAspect="1"/>
          </p:cNvPicPr>
          <p:nvPr/>
        </p:nvPicPr>
        <p:blipFill>
          <a:blip r:embed="rId4">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8" name="Picture 7"/>
          <p:cNvPicPr>
            <a:picLocks noChangeAspect="1"/>
          </p:cNvPicPr>
          <p:nvPr/>
        </p:nvPicPr>
        <p:blipFill rotWithShape="1">
          <a:blip r:embed="rId5" cstate="hqprint">
            <a:lum bright="70000" contrast="-70000"/>
            <a:alphaModFix/>
            <a:extLst>
              <a:ext uri="{28A0092B-C50C-407E-A947-70E740481C1C}">
                <a14:useLocalDpi xmlns:a14="http://schemas.microsoft.com/office/drawing/2010/main"/>
              </a:ext>
            </a:extLst>
          </a:blip>
          <a:srcRect/>
          <a:stretch/>
        </p:blipFill>
        <p:spPr>
          <a:xfrm>
            <a:off x="10995202" y="717783"/>
            <a:ext cx="1084735" cy="2197945"/>
          </a:xfrm>
          <a:prstGeom prst="rect">
            <a:avLst/>
          </a:prstGeom>
        </p:spPr>
      </p:pic>
      <p:sp>
        <p:nvSpPr>
          <p:cNvPr id="10" name="TextBox 9"/>
          <p:cNvSpPr txBox="1"/>
          <p:nvPr/>
        </p:nvSpPr>
        <p:spPr>
          <a:xfrm>
            <a:off x="1006464" y="714951"/>
            <a:ext cx="2590176" cy="400110"/>
          </a:xfrm>
          <a:prstGeom prst="rect">
            <a:avLst/>
          </a:prstGeom>
          <a:noFill/>
        </p:spPr>
        <p:txBody>
          <a:bodyPr wrap="square" rtlCol="0">
            <a:spAutoFit/>
          </a:bodyPr>
          <a:lstStyle/>
          <a:p>
            <a:pPr algn="ctr"/>
            <a:r>
              <a:rPr lang="en-US" sz="2000" b="1" dirty="0">
                <a:solidFill>
                  <a:schemeClr val="bg1"/>
                </a:solidFill>
                <a:latin typeface="Helvetica Neue" charset="0"/>
                <a:ea typeface="Helvetica Neue" charset="0"/>
                <a:cs typeface="Helvetica Neue" charset="0"/>
              </a:rPr>
              <a:t>dDocent </a:t>
            </a:r>
          </a:p>
        </p:txBody>
      </p:sp>
      <p:sp>
        <p:nvSpPr>
          <p:cNvPr id="15" name="TextBox 14"/>
          <p:cNvSpPr txBox="1"/>
          <p:nvPr/>
        </p:nvSpPr>
        <p:spPr>
          <a:xfrm>
            <a:off x="3743161" y="714951"/>
            <a:ext cx="2590176" cy="400110"/>
          </a:xfrm>
          <a:prstGeom prst="rect">
            <a:avLst/>
          </a:prstGeom>
          <a:noFill/>
        </p:spPr>
        <p:txBody>
          <a:bodyPr wrap="square" rtlCol="0">
            <a:spAutoFit/>
          </a:bodyPr>
          <a:lstStyle/>
          <a:p>
            <a:pPr algn="ctr"/>
            <a:r>
              <a:rPr lang="en-US" sz="2000" b="1" dirty="0" err="1">
                <a:solidFill>
                  <a:schemeClr val="bg1"/>
                </a:solidFill>
                <a:latin typeface="Helvetica Neue" charset="0"/>
                <a:ea typeface="Helvetica Neue" charset="0"/>
                <a:cs typeface="Helvetica Neue" charset="0"/>
              </a:rPr>
              <a:t>pyRAD</a:t>
            </a:r>
            <a:endParaRPr lang="en-US" sz="2000" b="1" dirty="0">
              <a:solidFill>
                <a:schemeClr val="bg1"/>
              </a:solidFill>
              <a:latin typeface="Helvetica Neue" charset="0"/>
              <a:ea typeface="Helvetica Neue" charset="0"/>
              <a:cs typeface="Helvetica Neue" charset="0"/>
            </a:endParaRPr>
          </a:p>
        </p:txBody>
      </p:sp>
      <p:sp>
        <p:nvSpPr>
          <p:cNvPr id="17" name="TextBox 16"/>
          <p:cNvSpPr txBox="1"/>
          <p:nvPr/>
        </p:nvSpPr>
        <p:spPr>
          <a:xfrm>
            <a:off x="7836087" y="714951"/>
            <a:ext cx="2590176" cy="400110"/>
          </a:xfrm>
          <a:prstGeom prst="rect">
            <a:avLst/>
          </a:prstGeom>
          <a:noFill/>
        </p:spPr>
        <p:txBody>
          <a:bodyPr wrap="square" rtlCol="0">
            <a:spAutoFit/>
          </a:bodyPr>
          <a:lstStyle/>
          <a:p>
            <a:pPr algn="ctr"/>
            <a:r>
              <a:rPr lang="en-US" sz="2000" b="1" dirty="0">
                <a:solidFill>
                  <a:schemeClr val="bg1"/>
                </a:solidFill>
                <a:latin typeface="Helvetica Neue" charset="0"/>
                <a:ea typeface="Helvetica Neue" charset="0"/>
                <a:cs typeface="Helvetica Neue" charset="0"/>
              </a:rPr>
              <a:t>Stacks</a:t>
            </a:r>
          </a:p>
        </p:txBody>
      </p:sp>
      <p:sp>
        <p:nvSpPr>
          <p:cNvPr id="18" name="TextBox 17"/>
          <p:cNvSpPr txBox="1"/>
          <p:nvPr/>
        </p:nvSpPr>
        <p:spPr>
          <a:xfrm>
            <a:off x="7723849" y="1061664"/>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Gapped</a:t>
            </a:r>
          </a:p>
          <a:p>
            <a:pPr algn="ctr"/>
            <a:r>
              <a:rPr lang="en-US" sz="1600" dirty="0">
                <a:solidFill>
                  <a:schemeClr val="bg1"/>
                </a:solidFill>
                <a:latin typeface="Helvetica Neue" charset="0"/>
                <a:ea typeface="Helvetica Neue" charset="0"/>
                <a:cs typeface="Helvetica Neue" charset="0"/>
              </a:rPr>
              <a:t>     Default</a:t>
            </a:r>
          </a:p>
        </p:txBody>
      </p:sp>
      <p:sp>
        <p:nvSpPr>
          <p:cNvPr id="19" name="TextBox 18"/>
          <p:cNvSpPr txBox="1"/>
          <p:nvPr/>
        </p:nvSpPr>
        <p:spPr>
          <a:xfrm>
            <a:off x="5751793" y="710164"/>
            <a:ext cx="2590176" cy="400110"/>
          </a:xfrm>
          <a:prstGeom prst="rect">
            <a:avLst/>
          </a:prstGeom>
          <a:noFill/>
        </p:spPr>
        <p:txBody>
          <a:bodyPr wrap="square" rtlCol="0">
            <a:spAutoFit/>
          </a:bodyPr>
          <a:lstStyle/>
          <a:p>
            <a:pPr algn="ctr"/>
            <a:r>
              <a:rPr lang="en-US" sz="2000" b="1" dirty="0" err="1">
                <a:solidFill>
                  <a:schemeClr val="bg1"/>
                </a:solidFill>
                <a:latin typeface="Helvetica Neue" charset="0"/>
                <a:ea typeface="Helvetica Neue" charset="0"/>
                <a:cs typeface="Helvetica Neue" charset="0"/>
              </a:rPr>
              <a:t>aftrRAD</a:t>
            </a:r>
            <a:endParaRPr lang="en-US" sz="2000" b="1" dirty="0">
              <a:solidFill>
                <a:schemeClr val="bg1"/>
              </a:solidFill>
              <a:latin typeface="Helvetica Neue" charset="0"/>
              <a:ea typeface="Helvetica Neue" charset="0"/>
              <a:cs typeface="Helvetica Neue" charset="0"/>
            </a:endParaRPr>
          </a:p>
        </p:txBody>
      </p:sp>
      <p:sp>
        <p:nvSpPr>
          <p:cNvPr id="21" name="TextBox 20"/>
          <p:cNvSpPr txBox="1"/>
          <p:nvPr/>
        </p:nvSpPr>
        <p:spPr>
          <a:xfrm>
            <a:off x="943327" y="1057883"/>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PE</a:t>
            </a:r>
          </a:p>
          <a:p>
            <a:pPr algn="ctr"/>
            <a:r>
              <a:rPr lang="en-US" sz="1600" dirty="0">
                <a:solidFill>
                  <a:schemeClr val="bg1"/>
                </a:solidFill>
                <a:latin typeface="Helvetica Neue" charset="0"/>
                <a:ea typeface="Helvetica Neue" charset="0"/>
                <a:cs typeface="Helvetica Neue" charset="0"/>
              </a:rPr>
              <a:t>    SE</a:t>
            </a:r>
          </a:p>
        </p:txBody>
      </p:sp>
      <p:sp>
        <p:nvSpPr>
          <p:cNvPr id="22" name="TextBox 21"/>
          <p:cNvSpPr txBox="1"/>
          <p:nvPr/>
        </p:nvSpPr>
        <p:spPr>
          <a:xfrm>
            <a:off x="3669792" y="1058313"/>
            <a:ext cx="2590176" cy="338554"/>
          </a:xfrm>
          <a:prstGeom prst="rect">
            <a:avLst/>
          </a:prstGeom>
          <a:noFill/>
        </p:spPr>
        <p:txBody>
          <a:bodyPr wrap="square" numCol="2" rtlCol="0">
            <a:spAutoFit/>
          </a:bodyPr>
          <a:lstStyle/>
          <a:p>
            <a:pPr algn="ctr"/>
            <a:r>
              <a:rPr lang="en-US" sz="1600" dirty="0">
                <a:solidFill>
                  <a:schemeClr val="bg1"/>
                </a:solidFill>
                <a:latin typeface="Helvetica Neue" charset="0"/>
                <a:ea typeface="Helvetica Neue" charset="0"/>
                <a:cs typeface="Helvetica Neue" charset="0"/>
              </a:rPr>
              <a:t>PE</a:t>
            </a:r>
          </a:p>
          <a:p>
            <a:pPr algn="ctr"/>
            <a:r>
              <a:rPr lang="en-US" sz="1600" dirty="0">
                <a:solidFill>
                  <a:schemeClr val="bg1"/>
                </a:solidFill>
                <a:latin typeface="Helvetica Neue" charset="0"/>
                <a:ea typeface="Helvetica Neue" charset="0"/>
                <a:cs typeface="Helvetica Neue" charset="0"/>
              </a:rPr>
              <a:t>    SE</a:t>
            </a:r>
          </a:p>
        </p:txBody>
      </p:sp>
      <p:sp>
        <p:nvSpPr>
          <p:cNvPr id="20" name="TextBox 19"/>
          <p:cNvSpPr txBox="1"/>
          <p:nvPr/>
        </p:nvSpPr>
        <p:spPr>
          <a:xfrm>
            <a:off x="8545476" y="1405601"/>
            <a:ext cx="1986671" cy="338554"/>
          </a:xfrm>
          <a:prstGeom prst="rect">
            <a:avLst/>
          </a:prstGeom>
          <a:noFill/>
        </p:spPr>
        <p:txBody>
          <a:bodyPr wrap="square" rtlCol="0">
            <a:spAutoFit/>
          </a:bodyPr>
          <a:lstStyle/>
          <a:p>
            <a:pPr algn="r"/>
            <a:r>
              <a:rPr lang="en-US" sz="1600" dirty="0">
                <a:solidFill>
                  <a:schemeClr val="bg1"/>
                </a:solidFill>
                <a:latin typeface="Helvetica Neue" charset="0"/>
                <a:ea typeface="Helvetica Neue" charset="0"/>
                <a:cs typeface="Helvetica Neue" charset="0"/>
              </a:rPr>
              <a:t>1% INDELs</a:t>
            </a:r>
          </a:p>
        </p:txBody>
      </p:sp>
      <p:sp>
        <p:nvSpPr>
          <p:cNvPr id="23" name="TextBox 22"/>
          <p:cNvSpPr txBox="1"/>
          <p:nvPr/>
        </p:nvSpPr>
        <p:spPr>
          <a:xfrm>
            <a:off x="8545476" y="3193057"/>
            <a:ext cx="1986671" cy="338554"/>
          </a:xfrm>
          <a:prstGeom prst="rect">
            <a:avLst/>
          </a:prstGeom>
          <a:noFill/>
        </p:spPr>
        <p:txBody>
          <a:bodyPr wrap="square" rtlCol="0">
            <a:spAutoFit/>
          </a:bodyPr>
          <a:lstStyle/>
          <a:p>
            <a:pPr algn="r"/>
            <a:r>
              <a:rPr lang="en-US" sz="1600" dirty="0">
                <a:solidFill>
                  <a:schemeClr val="bg1"/>
                </a:solidFill>
                <a:latin typeface="Helvetica Neue" charset="0"/>
                <a:ea typeface="Helvetica Neue" charset="0"/>
                <a:cs typeface="Helvetica Neue" charset="0"/>
              </a:rPr>
              <a:t>5% INDELs</a:t>
            </a:r>
          </a:p>
        </p:txBody>
      </p:sp>
      <p:sp>
        <p:nvSpPr>
          <p:cNvPr id="25" name="TextBox 24"/>
          <p:cNvSpPr txBox="1"/>
          <p:nvPr/>
        </p:nvSpPr>
        <p:spPr>
          <a:xfrm>
            <a:off x="8545476" y="5011747"/>
            <a:ext cx="1986671" cy="338554"/>
          </a:xfrm>
          <a:prstGeom prst="rect">
            <a:avLst/>
          </a:prstGeom>
          <a:noFill/>
        </p:spPr>
        <p:txBody>
          <a:bodyPr wrap="square" rtlCol="0">
            <a:spAutoFit/>
          </a:bodyPr>
          <a:lstStyle/>
          <a:p>
            <a:pPr algn="r"/>
            <a:r>
              <a:rPr lang="en-US" sz="1600" dirty="0">
                <a:solidFill>
                  <a:schemeClr val="bg1"/>
                </a:solidFill>
                <a:latin typeface="Helvetica Neue" charset="0"/>
                <a:ea typeface="Helvetica Neue" charset="0"/>
                <a:cs typeface="Helvetica Neue" charset="0"/>
              </a:rPr>
              <a:t>10% INDELs</a:t>
            </a:r>
          </a:p>
        </p:txBody>
      </p:sp>
    </p:spTree>
    <p:extLst>
      <p:ext uri="{BB962C8B-B14F-4D97-AF65-F5344CB8AC3E}">
        <p14:creationId xmlns:p14="http://schemas.microsoft.com/office/powerpoint/2010/main" val="2244326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58269" y="962494"/>
            <a:ext cx="10932445" cy="5895506"/>
          </a:xfrm>
        </p:spPr>
        <p:txBody>
          <a:bodyPr>
            <a:noAutofit/>
          </a:bodyPr>
          <a:lstStyle/>
          <a:p>
            <a:r>
              <a:rPr lang="en-US" sz="3200" dirty="0"/>
              <a:t>How sensitive are various RADseq pipelines to over-splitting?</a:t>
            </a:r>
          </a:p>
          <a:p>
            <a:pPr lvl="1"/>
            <a:endParaRPr lang="en-US" dirty="0"/>
          </a:p>
          <a:p>
            <a:pPr lvl="1"/>
            <a:r>
              <a:rPr lang="en-US" dirty="0"/>
              <a:t>dDocent-PE provides the most accurate </a:t>
            </a:r>
            <a:r>
              <a:rPr lang="en-US" i="1" dirty="0"/>
              <a:t>de novo </a:t>
            </a:r>
            <a:r>
              <a:rPr lang="en-US" dirty="0"/>
              <a:t>assemblies </a:t>
            </a:r>
          </a:p>
          <a:p>
            <a:pPr lvl="2"/>
            <a:r>
              <a:rPr lang="en-US" dirty="0"/>
              <a:t>dDocent-SE and both </a:t>
            </a:r>
            <a:r>
              <a:rPr lang="en-US" dirty="0" err="1"/>
              <a:t>pyRAD</a:t>
            </a:r>
            <a:r>
              <a:rPr lang="en-US" dirty="0"/>
              <a:t> are moderately sensitive to INDELs</a:t>
            </a:r>
          </a:p>
          <a:p>
            <a:pPr lvl="2"/>
            <a:r>
              <a:rPr lang="en-US" dirty="0"/>
              <a:t>Both versions of Stacks are highly sensitive to INDELs</a:t>
            </a:r>
          </a:p>
          <a:p>
            <a:endParaRPr lang="en-US" dirty="0"/>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5" name="Picture 4"/>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a:stretch/>
        </p:blipFill>
        <p:spPr>
          <a:xfrm>
            <a:off x="10995202" y="717782"/>
            <a:ext cx="1084735" cy="2422233"/>
          </a:xfrm>
          <a:prstGeom prst="rect">
            <a:avLst/>
          </a:prstGeom>
        </p:spPr>
      </p:pic>
    </p:spTree>
    <p:extLst>
      <p:ext uri="{BB962C8B-B14F-4D97-AF65-F5344CB8AC3E}">
        <p14:creationId xmlns:p14="http://schemas.microsoft.com/office/powerpoint/2010/main" val="848347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differences in RAD assembly strategies</a:t>
            </a:r>
          </a:p>
        </p:txBody>
      </p:sp>
      <p:sp>
        <p:nvSpPr>
          <p:cNvPr id="8" name="TextBox 7"/>
          <p:cNvSpPr txBox="1"/>
          <p:nvPr/>
        </p:nvSpPr>
        <p:spPr>
          <a:xfrm>
            <a:off x="316992" y="1121664"/>
            <a:ext cx="5340096" cy="369332"/>
          </a:xfrm>
          <a:prstGeom prst="rect">
            <a:avLst/>
          </a:prstGeom>
          <a:noFill/>
        </p:spPr>
        <p:txBody>
          <a:bodyPr wrap="square" rtlCol="0">
            <a:spAutoFit/>
          </a:bodyPr>
          <a:lstStyle/>
          <a:p>
            <a:r>
              <a:rPr lang="en-US" dirty="0">
                <a:solidFill>
                  <a:schemeClr val="bg1"/>
                </a:solidFill>
              </a:rPr>
              <a:t>Stacks (</a:t>
            </a:r>
            <a:r>
              <a:rPr lang="en-US" dirty="0" err="1">
                <a:solidFill>
                  <a:schemeClr val="bg1"/>
                </a:solidFill>
              </a:rPr>
              <a:t>Catchen</a:t>
            </a:r>
            <a:r>
              <a:rPr lang="en-US" dirty="0">
                <a:solidFill>
                  <a:schemeClr val="bg1"/>
                </a:solidFill>
              </a:rPr>
              <a:t> et al. 2013), </a:t>
            </a:r>
            <a:r>
              <a:rPr lang="en-US" dirty="0" err="1">
                <a:solidFill>
                  <a:schemeClr val="bg1"/>
                </a:solidFill>
              </a:rPr>
              <a:t>pyRAD</a:t>
            </a:r>
            <a:r>
              <a:rPr lang="en-US" dirty="0">
                <a:solidFill>
                  <a:schemeClr val="bg1"/>
                </a:solidFill>
              </a:rPr>
              <a:t> (Eaton et al. 2014)</a:t>
            </a:r>
          </a:p>
        </p:txBody>
      </p:sp>
      <p:graphicFrame>
        <p:nvGraphicFramePr>
          <p:cNvPr id="12" name="Diagram 11"/>
          <p:cNvGraphicFramePr/>
          <p:nvPr>
            <p:extLst/>
          </p:nvPr>
        </p:nvGraphicFramePr>
        <p:xfrm>
          <a:off x="1593088" y="1490996"/>
          <a:ext cx="8136128" cy="14594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4" name="TextBox 13"/>
          <p:cNvSpPr txBox="1"/>
          <p:nvPr/>
        </p:nvSpPr>
        <p:spPr>
          <a:xfrm>
            <a:off x="316992" y="4779264"/>
            <a:ext cx="5340096" cy="369332"/>
          </a:xfrm>
          <a:prstGeom prst="rect">
            <a:avLst/>
          </a:prstGeom>
          <a:noFill/>
        </p:spPr>
        <p:txBody>
          <a:bodyPr wrap="square" rtlCol="0">
            <a:spAutoFit/>
          </a:bodyPr>
          <a:lstStyle/>
          <a:p>
            <a:r>
              <a:rPr lang="en-US" dirty="0" err="1">
                <a:solidFill>
                  <a:schemeClr val="bg1"/>
                </a:solidFill>
              </a:rPr>
              <a:t>aftrRAD</a:t>
            </a:r>
            <a:r>
              <a:rPr lang="en-US" dirty="0">
                <a:solidFill>
                  <a:schemeClr val="bg1"/>
                </a:solidFill>
              </a:rPr>
              <a:t> (</a:t>
            </a:r>
            <a:r>
              <a:rPr lang="en-US" dirty="0" err="1">
                <a:solidFill>
                  <a:schemeClr val="bg1"/>
                </a:solidFill>
              </a:rPr>
              <a:t>Sovic</a:t>
            </a:r>
            <a:r>
              <a:rPr lang="en-US" dirty="0">
                <a:solidFill>
                  <a:schemeClr val="bg1"/>
                </a:solidFill>
              </a:rPr>
              <a:t> et al. 2015)</a:t>
            </a:r>
          </a:p>
        </p:txBody>
      </p:sp>
      <p:graphicFrame>
        <p:nvGraphicFramePr>
          <p:cNvPr id="15" name="Diagram 14"/>
          <p:cNvGraphicFramePr/>
          <p:nvPr>
            <p:extLst/>
          </p:nvPr>
        </p:nvGraphicFramePr>
        <p:xfrm>
          <a:off x="1593088" y="5148596"/>
          <a:ext cx="8136128" cy="145946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6" name="TextBox 15"/>
          <p:cNvSpPr txBox="1"/>
          <p:nvPr/>
        </p:nvSpPr>
        <p:spPr>
          <a:xfrm>
            <a:off x="309694" y="2950464"/>
            <a:ext cx="5340096" cy="369332"/>
          </a:xfrm>
          <a:prstGeom prst="rect">
            <a:avLst/>
          </a:prstGeom>
          <a:noFill/>
        </p:spPr>
        <p:txBody>
          <a:bodyPr wrap="square" rtlCol="0">
            <a:spAutoFit/>
          </a:bodyPr>
          <a:lstStyle/>
          <a:p>
            <a:r>
              <a:rPr lang="en-US" dirty="0">
                <a:solidFill>
                  <a:schemeClr val="bg1"/>
                </a:solidFill>
              </a:rPr>
              <a:t>dDocent (Puritz et al. 2014)</a:t>
            </a:r>
          </a:p>
        </p:txBody>
      </p:sp>
      <p:graphicFrame>
        <p:nvGraphicFramePr>
          <p:cNvPr id="17" name="Diagram 16"/>
          <p:cNvGraphicFramePr/>
          <p:nvPr>
            <p:extLst/>
          </p:nvPr>
        </p:nvGraphicFramePr>
        <p:xfrm>
          <a:off x="1585790" y="3319796"/>
          <a:ext cx="8136128" cy="145946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5" name="Rectangle 4"/>
          <p:cNvSpPr/>
          <p:nvPr/>
        </p:nvSpPr>
        <p:spPr>
          <a:xfrm>
            <a:off x="1431985" y="3319797"/>
            <a:ext cx="5437337" cy="1459468"/>
          </a:xfrm>
          <a:prstGeom prst="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rotWithShape="1">
          <a:blip r:embed="rId17" cstate="hqprint">
            <a:lum bright="70000" contrast="-70000"/>
            <a:alphaModFix/>
            <a:extLst>
              <a:ext uri="{28A0092B-C50C-407E-A947-70E740481C1C}">
                <a14:useLocalDpi xmlns:a14="http://schemas.microsoft.com/office/drawing/2010/main"/>
              </a:ext>
            </a:extLst>
          </a:blip>
          <a:srcRect t="-2"/>
          <a:stretch/>
        </p:blipFill>
        <p:spPr>
          <a:xfrm>
            <a:off x="10995202" y="717781"/>
            <a:ext cx="1084735" cy="2602016"/>
          </a:xfrm>
          <a:prstGeom prst="rect">
            <a:avLst/>
          </a:prstGeom>
        </p:spPr>
      </p:pic>
      <p:pic>
        <p:nvPicPr>
          <p:cNvPr id="18" name="Picture 17"/>
          <p:cNvPicPr>
            <a:picLocks noChangeAspect="1"/>
          </p:cNvPicPr>
          <p:nvPr/>
        </p:nvPicPr>
        <p:blipFill>
          <a:blip r:embed="rId18">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Tree>
    <p:extLst>
      <p:ext uri="{BB962C8B-B14F-4D97-AF65-F5344CB8AC3E}">
        <p14:creationId xmlns:p14="http://schemas.microsoft.com/office/powerpoint/2010/main" val="1031340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Graphic spid="12" grpId="0">
        <p:bldAsOne/>
      </p:bldGraphic>
      <p:bldP spid="14" grpId="0"/>
      <p:bldGraphic spid="15" grpId="0">
        <p:bldAsOne/>
      </p:bldGraphic>
      <p:bldP spid="16" grpId="0"/>
      <p:bldGraphic spid="17" grpId="0">
        <p:bldAsOne/>
      </p:bldGraphic>
      <p:bldP spid="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assembly, less is more</a:t>
            </a:r>
          </a:p>
        </p:txBody>
      </p:sp>
      <p:pic>
        <p:nvPicPr>
          <p:cNvPr id="3" name="Picture 2"/>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7" name="TextBox 6"/>
          <p:cNvSpPr txBox="1"/>
          <p:nvPr/>
        </p:nvSpPr>
        <p:spPr>
          <a:xfrm>
            <a:off x="108797" y="2741510"/>
            <a:ext cx="3938016" cy="2062103"/>
          </a:xfrm>
          <a:prstGeom prst="rect">
            <a:avLst/>
          </a:prstGeom>
          <a:noFill/>
        </p:spPr>
        <p:txBody>
          <a:bodyPr wrap="square" rtlCol="0">
            <a:spAutoFit/>
          </a:bodyPr>
          <a:lstStyle/>
          <a:p>
            <a:pPr marL="285750" indent="-285750">
              <a:buFont typeface="Arial" charset="0"/>
              <a:buChar char="•"/>
            </a:pPr>
            <a:r>
              <a:rPr lang="en-US" sz="3200" dirty="0">
                <a:solidFill>
                  <a:schemeClr val="bg1"/>
                </a:solidFill>
              </a:rPr>
              <a:t>Simulated RAD locus</a:t>
            </a:r>
          </a:p>
          <a:p>
            <a:pPr marL="742950" lvl="1" indent="-285750">
              <a:buFont typeface="Arial" charset="0"/>
              <a:buChar char="•"/>
            </a:pPr>
            <a:r>
              <a:rPr lang="en-US" sz="3200" dirty="0">
                <a:solidFill>
                  <a:schemeClr val="bg1"/>
                </a:solidFill>
              </a:rPr>
              <a:t>4,776 reads</a:t>
            </a:r>
          </a:p>
          <a:p>
            <a:pPr marL="742950" lvl="1" indent="-285750">
              <a:buFont typeface="Arial" charset="0"/>
              <a:buChar char="•"/>
            </a:pPr>
            <a:r>
              <a:rPr lang="en-US" sz="3200" dirty="0">
                <a:solidFill>
                  <a:schemeClr val="bg1"/>
                </a:solidFill>
              </a:rPr>
              <a:t>225 unique sequences</a:t>
            </a:r>
          </a:p>
        </p:txBody>
      </p:sp>
      <p:pic>
        <p:nvPicPr>
          <p:cNvPr id="8" name="Picture 7"/>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4046813" y="819050"/>
            <a:ext cx="5949575" cy="5907024"/>
          </a:xfrm>
          <a:prstGeom prst="rect">
            <a:avLst/>
          </a:prstGeom>
        </p:spPr>
      </p:pic>
      <p:pic>
        <p:nvPicPr>
          <p:cNvPr id="9" name="Picture 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4"/>
          <a:stretch/>
        </p:blipFill>
        <p:spPr>
          <a:xfrm>
            <a:off x="10995202" y="717781"/>
            <a:ext cx="1084735" cy="2853556"/>
          </a:xfrm>
          <a:prstGeom prst="rect">
            <a:avLst/>
          </a:prstGeom>
        </p:spPr>
      </p:pic>
    </p:spTree>
    <p:extLst>
      <p:ext uri="{BB962C8B-B14F-4D97-AF65-F5344CB8AC3E}">
        <p14:creationId xmlns:p14="http://schemas.microsoft.com/office/powerpoint/2010/main" val="13973189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Sequences with &gt; 1X coverage</a:t>
            </a:r>
          </a:p>
        </p:txBody>
      </p:sp>
      <p:pic>
        <p:nvPicPr>
          <p:cNvPr id="3" name="Picture 2"/>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7" name="TextBox 6"/>
          <p:cNvSpPr txBox="1"/>
          <p:nvPr/>
        </p:nvSpPr>
        <p:spPr>
          <a:xfrm>
            <a:off x="109728" y="2741510"/>
            <a:ext cx="4034113" cy="2062103"/>
          </a:xfrm>
          <a:prstGeom prst="rect">
            <a:avLst/>
          </a:prstGeom>
          <a:noFill/>
        </p:spPr>
        <p:txBody>
          <a:bodyPr wrap="square" rtlCol="0">
            <a:spAutoFit/>
          </a:bodyPr>
          <a:lstStyle/>
          <a:p>
            <a:pPr marL="285750" indent="-285750">
              <a:buFont typeface="Arial" charset="0"/>
              <a:buChar char="•"/>
            </a:pPr>
            <a:r>
              <a:rPr lang="en-US" sz="3200" dirty="0">
                <a:solidFill>
                  <a:schemeClr val="bg1"/>
                </a:solidFill>
              </a:rPr>
              <a:t>Simulated RAD locus</a:t>
            </a:r>
          </a:p>
          <a:p>
            <a:pPr marL="742950" lvl="1" indent="-285750">
              <a:buFont typeface="Arial" charset="0"/>
              <a:buChar char="•"/>
            </a:pPr>
            <a:r>
              <a:rPr lang="en-US" sz="3200" dirty="0">
                <a:solidFill>
                  <a:schemeClr val="bg1"/>
                </a:solidFill>
              </a:rPr>
              <a:t>4,588 reads</a:t>
            </a:r>
          </a:p>
          <a:p>
            <a:pPr marL="742950" lvl="1" indent="-285750">
              <a:buFont typeface="Arial" charset="0"/>
              <a:buChar char="•"/>
            </a:pPr>
            <a:r>
              <a:rPr lang="en-US" sz="3200" dirty="0">
                <a:solidFill>
                  <a:schemeClr val="bg1"/>
                </a:solidFill>
              </a:rPr>
              <a:t>35 unique sequences</a:t>
            </a:r>
          </a:p>
        </p:txBody>
      </p:sp>
      <p:pic>
        <p:nvPicPr>
          <p:cNvPr id="6" name="Picture 5"/>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4306824" y="822960"/>
            <a:ext cx="5648575" cy="5907024"/>
          </a:xfrm>
          <a:prstGeom prst="rect">
            <a:avLst/>
          </a:prstGeom>
        </p:spPr>
      </p:pic>
      <p:pic>
        <p:nvPicPr>
          <p:cNvPr id="8" name="Picture 7"/>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2"/>
          <a:stretch/>
        </p:blipFill>
        <p:spPr>
          <a:xfrm>
            <a:off x="10995202" y="717781"/>
            <a:ext cx="1084735" cy="3060590"/>
          </a:xfrm>
          <a:prstGeom prst="rect">
            <a:avLst/>
          </a:prstGeom>
        </p:spPr>
      </p:pic>
    </p:spTree>
    <p:extLst>
      <p:ext uri="{BB962C8B-B14F-4D97-AF65-F5344CB8AC3E}">
        <p14:creationId xmlns:p14="http://schemas.microsoft.com/office/powerpoint/2010/main" val="2005929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pipelines</a:t>
            </a:r>
          </a:p>
        </p:txBody>
      </p:sp>
      <p:sp>
        <p:nvSpPr>
          <p:cNvPr id="3" name="Content Placeholder 2"/>
          <p:cNvSpPr>
            <a:spLocks noGrp="1"/>
          </p:cNvSpPr>
          <p:nvPr>
            <p:ph idx="1"/>
          </p:nvPr>
        </p:nvSpPr>
        <p:spPr>
          <a:xfrm>
            <a:off x="53782" y="754755"/>
            <a:ext cx="10294903" cy="5865090"/>
          </a:xfrm>
        </p:spPr>
        <p:txBody>
          <a:bodyPr>
            <a:normAutofit/>
          </a:bodyPr>
          <a:lstStyle/>
          <a:p>
            <a:r>
              <a:rPr lang="en-US" sz="3200" dirty="0"/>
              <a:t>Stacks (</a:t>
            </a:r>
            <a:r>
              <a:rPr lang="en-US" sz="3200" dirty="0" err="1"/>
              <a:t>Catchen</a:t>
            </a:r>
            <a:r>
              <a:rPr lang="en-US" sz="3200" dirty="0"/>
              <a:t> et al. 2013)</a:t>
            </a:r>
          </a:p>
          <a:p>
            <a:pPr lvl="1"/>
            <a:r>
              <a:rPr lang="en-US" sz="2800" dirty="0"/>
              <a:t>The first mainstream </a:t>
            </a:r>
            <a:r>
              <a:rPr lang="en-US" sz="2800" dirty="0" err="1"/>
              <a:t>RADseq</a:t>
            </a:r>
            <a:r>
              <a:rPr lang="en-US" sz="2800" dirty="0"/>
              <a:t> software</a:t>
            </a:r>
          </a:p>
          <a:p>
            <a:pPr lvl="1"/>
            <a:r>
              <a:rPr lang="en-US" sz="2800" dirty="0"/>
              <a:t>Designed specifically for </a:t>
            </a:r>
            <a:r>
              <a:rPr lang="en-US" sz="2800" dirty="0" err="1"/>
              <a:t>mbRAd</a:t>
            </a:r>
            <a:r>
              <a:rPr lang="en-US" sz="2800" dirty="0"/>
              <a:t> but can handle </a:t>
            </a:r>
            <a:r>
              <a:rPr lang="en-US" sz="2800" dirty="0" err="1"/>
              <a:t>ddRAD</a:t>
            </a:r>
            <a:endParaRPr lang="en-US" sz="2800" dirty="0"/>
          </a:p>
          <a:p>
            <a:r>
              <a:rPr lang="en-US" sz="3200" dirty="0"/>
              <a:t>dDocent (Puritz et al. 2014)</a:t>
            </a:r>
          </a:p>
          <a:p>
            <a:pPr lvl="1"/>
            <a:r>
              <a:rPr lang="en-US" sz="2800" dirty="0"/>
              <a:t>Simple customizable backbone for bioinformatics</a:t>
            </a:r>
          </a:p>
          <a:p>
            <a:pPr lvl="1"/>
            <a:r>
              <a:rPr lang="en-US" sz="2800" dirty="0"/>
              <a:t>Designed specifically for </a:t>
            </a:r>
            <a:r>
              <a:rPr lang="en-US" sz="2800" dirty="0" err="1"/>
              <a:t>ddRAD</a:t>
            </a:r>
            <a:r>
              <a:rPr lang="en-US" sz="2800" dirty="0"/>
              <a:t> and </a:t>
            </a:r>
            <a:r>
              <a:rPr lang="en-US" sz="2800" dirty="0" err="1"/>
              <a:t>ezRAD</a:t>
            </a:r>
            <a:endParaRPr lang="en-US" sz="2800" dirty="0"/>
          </a:p>
          <a:p>
            <a:r>
              <a:rPr lang="en-US" sz="3200" dirty="0" err="1"/>
              <a:t>pyRAD</a:t>
            </a:r>
            <a:r>
              <a:rPr lang="en-US" sz="3200" dirty="0"/>
              <a:t> (Eaton 2014)</a:t>
            </a:r>
          </a:p>
          <a:p>
            <a:pPr lvl="1"/>
            <a:r>
              <a:rPr lang="en-US" sz="2800" dirty="0"/>
              <a:t>Analysis pipeline written in python</a:t>
            </a:r>
          </a:p>
          <a:p>
            <a:pPr lvl="1"/>
            <a:r>
              <a:rPr lang="en-US" sz="2800" dirty="0"/>
              <a:t>Can handle many </a:t>
            </a:r>
            <a:r>
              <a:rPr lang="en-US" sz="2800" dirty="0" err="1"/>
              <a:t>RADseq</a:t>
            </a:r>
            <a:r>
              <a:rPr lang="en-US" sz="2800" dirty="0"/>
              <a:t> types, focused on </a:t>
            </a:r>
            <a:r>
              <a:rPr lang="en-US" sz="2800" dirty="0" err="1"/>
              <a:t>phylogentics</a:t>
            </a:r>
            <a:endParaRPr lang="en-US" sz="2800" dirty="0"/>
          </a:p>
          <a:p>
            <a:r>
              <a:rPr lang="en-US" sz="3200" dirty="0" err="1"/>
              <a:t>aftrRAD</a:t>
            </a:r>
            <a:r>
              <a:rPr lang="en-US" sz="3200" dirty="0"/>
              <a:t> (</a:t>
            </a:r>
            <a:r>
              <a:rPr lang="en-US" sz="3200" dirty="0" err="1"/>
              <a:t>Sovic</a:t>
            </a:r>
            <a:r>
              <a:rPr lang="en-US" sz="3200" dirty="0"/>
              <a:t> et al. 2015)</a:t>
            </a:r>
          </a:p>
          <a:p>
            <a:pPr lvl="1"/>
            <a:r>
              <a:rPr lang="en-US" sz="2800" dirty="0"/>
              <a:t>Newest kid on the blog</a:t>
            </a:r>
          </a:p>
          <a:p>
            <a:pPr lvl="1"/>
            <a:r>
              <a:rPr lang="en-US" sz="2800" dirty="0"/>
              <a:t>Offers a blend between Stacks and </a:t>
            </a:r>
            <a:r>
              <a:rPr lang="en-US" sz="2800" dirty="0" err="1"/>
              <a:t>pyRAD</a:t>
            </a:r>
            <a:endParaRPr lang="en-US" sz="2800" dirty="0"/>
          </a:p>
          <a:p>
            <a:pPr lvl="1"/>
            <a:endParaRPr lang="en-US" sz="2800" dirty="0"/>
          </a:p>
          <a:p>
            <a:pPr lvl="1"/>
            <a:endParaRPr lang="en-US" sz="2800" dirty="0"/>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sp>
        <p:nvSpPr>
          <p:cNvPr id="6"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B@G 2018</a:t>
            </a:r>
            <a:endParaRPr lang="en-US" sz="2000" dirty="0">
              <a:solidFill>
                <a:srgbClr val="87FF23"/>
              </a:solidFill>
              <a:latin typeface="Avenir Next Condensed Regular"/>
              <a:cs typeface="Avenir Next Condensed Regular"/>
            </a:endParaRPr>
          </a:p>
        </p:txBody>
      </p:sp>
      <p:pic>
        <p:nvPicPr>
          <p:cNvPr id="7" name="Picture 6"/>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5" b="80242"/>
          <a:stretch/>
        </p:blipFill>
        <p:spPr>
          <a:xfrm>
            <a:off x="10995202" y="717784"/>
            <a:ext cx="1084735" cy="1207998"/>
          </a:xfrm>
          <a:prstGeom prst="rect">
            <a:avLst/>
          </a:prstGeom>
        </p:spPr>
      </p:pic>
    </p:spTree>
    <p:extLst>
      <p:ext uri="{BB962C8B-B14F-4D97-AF65-F5344CB8AC3E}">
        <p14:creationId xmlns:p14="http://schemas.microsoft.com/office/powerpoint/2010/main" val="11455833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Sequences with &gt;1X coverage, &gt;1 individual</a:t>
            </a:r>
          </a:p>
        </p:txBody>
      </p:sp>
      <p:pic>
        <p:nvPicPr>
          <p:cNvPr id="3" name="Picture 2"/>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7" name="TextBox 6"/>
          <p:cNvSpPr txBox="1"/>
          <p:nvPr/>
        </p:nvSpPr>
        <p:spPr>
          <a:xfrm>
            <a:off x="109728" y="2741510"/>
            <a:ext cx="3912193" cy="2062103"/>
          </a:xfrm>
          <a:prstGeom prst="rect">
            <a:avLst/>
          </a:prstGeom>
          <a:noFill/>
        </p:spPr>
        <p:txBody>
          <a:bodyPr wrap="square" rtlCol="0">
            <a:spAutoFit/>
          </a:bodyPr>
          <a:lstStyle/>
          <a:p>
            <a:pPr marL="285750" indent="-285750">
              <a:buFont typeface="Arial" charset="0"/>
              <a:buChar char="•"/>
            </a:pPr>
            <a:r>
              <a:rPr lang="en-US" sz="3200" dirty="0">
                <a:solidFill>
                  <a:schemeClr val="bg1"/>
                </a:solidFill>
              </a:rPr>
              <a:t>Simulated RAD locus</a:t>
            </a:r>
          </a:p>
          <a:p>
            <a:pPr marL="742950" lvl="1" indent="-285750">
              <a:buFont typeface="Arial" charset="0"/>
              <a:buChar char="•"/>
            </a:pPr>
            <a:r>
              <a:rPr lang="en-US" sz="3200" dirty="0">
                <a:solidFill>
                  <a:schemeClr val="bg1"/>
                </a:solidFill>
              </a:rPr>
              <a:t>4,487 reads</a:t>
            </a:r>
          </a:p>
          <a:p>
            <a:pPr marL="742950" lvl="1" indent="-285750">
              <a:buFont typeface="Arial" charset="0"/>
              <a:buChar char="•"/>
            </a:pPr>
            <a:r>
              <a:rPr lang="en-US" sz="3200" dirty="0">
                <a:solidFill>
                  <a:schemeClr val="bg1"/>
                </a:solidFill>
              </a:rPr>
              <a:t>12 unique sequences</a:t>
            </a:r>
          </a:p>
        </p:txBody>
      </p:sp>
      <p:pic>
        <p:nvPicPr>
          <p:cNvPr id="5" name="Picture 4"/>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4360794" y="1185850"/>
            <a:ext cx="5255867" cy="5475122"/>
          </a:xfrm>
          <a:prstGeom prst="rect">
            <a:avLst/>
          </a:prstGeom>
        </p:spPr>
      </p:pic>
      <p:pic>
        <p:nvPicPr>
          <p:cNvPr id="8" name="Picture 7"/>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46005"/>
          <a:stretch/>
        </p:blipFill>
        <p:spPr>
          <a:xfrm>
            <a:off x="10995202" y="717780"/>
            <a:ext cx="1084735" cy="3302129"/>
          </a:xfrm>
          <a:prstGeom prst="rect">
            <a:avLst/>
          </a:prstGeom>
        </p:spPr>
      </p:pic>
    </p:spTree>
    <p:extLst>
      <p:ext uri="{BB962C8B-B14F-4D97-AF65-F5344CB8AC3E}">
        <p14:creationId xmlns:p14="http://schemas.microsoft.com/office/powerpoint/2010/main" val="3115339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Sequences with &gt;1X coverage, &gt;3 individuals</a:t>
            </a:r>
          </a:p>
        </p:txBody>
      </p:sp>
      <p:pic>
        <p:nvPicPr>
          <p:cNvPr id="3" name="Picture 2"/>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7" name="TextBox 6"/>
          <p:cNvSpPr txBox="1"/>
          <p:nvPr/>
        </p:nvSpPr>
        <p:spPr>
          <a:xfrm>
            <a:off x="109728" y="2741510"/>
            <a:ext cx="3942954" cy="2062103"/>
          </a:xfrm>
          <a:prstGeom prst="rect">
            <a:avLst/>
          </a:prstGeom>
          <a:noFill/>
        </p:spPr>
        <p:txBody>
          <a:bodyPr wrap="square" rtlCol="0">
            <a:spAutoFit/>
          </a:bodyPr>
          <a:lstStyle/>
          <a:p>
            <a:pPr marL="285750" indent="-285750">
              <a:buFont typeface="Arial" charset="0"/>
              <a:buChar char="•"/>
            </a:pPr>
            <a:r>
              <a:rPr lang="en-US" sz="3200" dirty="0">
                <a:solidFill>
                  <a:schemeClr val="bg1"/>
                </a:solidFill>
              </a:rPr>
              <a:t>Simulated RAD locus</a:t>
            </a:r>
          </a:p>
          <a:p>
            <a:pPr marL="742950" lvl="1" indent="-285750">
              <a:buFont typeface="Arial" charset="0"/>
              <a:buChar char="•"/>
            </a:pPr>
            <a:r>
              <a:rPr lang="en-US" sz="3200" dirty="0">
                <a:solidFill>
                  <a:schemeClr val="bg1"/>
                </a:solidFill>
              </a:rPr>
              <a:t>4,059 reads</a:t>
            </a:r>
          </a:p>
          <a:p>
            <a:pPr marL="742950" lvl="1" indent="-285750">
              <a:buFont typeface="Arial" charset="0"/>
              <a:buChar char="•"/>
            </a:pPr>
            <a:r>
              <a:rPr lang="en-US" sz="3200" dirty="0">
                <a:solidFill>
                  <a:schemeClr val="bg1"/>
                </a:solidFill>
              </a:rPr>
              <a:t>6 unique sequences</a:t>
            </a:r>
          </a:p>
        </p:txBody>
      </p:sp>
      <p:pic>
        <p:nvPicPr>
          <p:cNvPr id="6" name="Picture 5"/>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rot="21335091">
            <a:off x="5389714" y="1018492"/>
            <a:ext cx="4226103" cy="4538422"/>
          </a:xfrm>
          <a:prstGeom prst="rect">
            <a:avLst/>
          </a:prstGeom>
        </p:spPr>
      </p:pic>
      <p:pic>
        <p:nvPicPr>
          <p:cNvPr id="8" name="Picture 7"/>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38952"/>
          <a:stretch/>
        </p:blipFill>
        <p:spPr>
          <a:xfrm>
            <a:off x="10995202" y="717781"/>
            <a:ext cx="1084735" cy="3733450"/>
          </a:xfrm>
          <a:prstGeom prst="rect">
            <a:avLst/>
          </a:prstGeom>
        </p:spPr>
      </p:pic>
    </p:spTree>
    <p:extLst>
      <p:ext uri="{BB962C8B-B14F-4D97-AF65-F5344CB8AC3E}">
        <p14:creationId xmlns:p14="http://schemas.microsoft.com/office/powerpoint/2010/main" val="3856469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58269" y="962494"/>
            <a:ext cx="10932445" cy="5895506"/>
          </a:xfrm>
        </p:spPr>
        <p:txBody>
          <a:bodyPr>
            <a:noAutofit/>
          </a:bodyPr>
          <a:lstStyle/>
          <a:p>
            <a:r>
              <a:rPr lang="en-US" sz="3200" dirty="0">
                <a:solidFill>
                  <a:schemeClr val="bg1">
                    <a:lumMod val="75000"/>
                  </a:schemeClr>
                </a:solidFill>
              </a:rPr>
              <a:t>How sensitive are various RADseq pipelines to over-splitting?</a:t>
            </a:r>
          </a:p>
          <a:p>
            <a:pPr lvl="1"/>
            <a:endParaRPr lang="en-US" dirty="0">
              <a:solidFill>
                <a:schemeClr val="bg1">
                  <a:lumMod val="75000"/>
                </a:schemeClr>
              </a:solidFill>
            </a:endParaRPr>
          </a:p>
          <a:p>
            <a:pPr lvl="1"/>
            <a:r>
              <a:rPr lang="en-US" dirty="0">
                <a:solidFill>
                  <a:schemeClr val="bg1">
                    <a:lumMod val="75000"/>
                  </a:schemeClr>
                </a:solidFill>
              </a:rPr>
              <a:t>dDocent-PE provides the most accurate </a:t>
            </a:r>
            <a:r>
              <a:rPr lang="en-US" i="1" dirty="0">
                <a:solidFill>
                  <a:schemeClr val="bg1">
                    <a:lumMod val="75000"/>
                  </a:schemeClr>
                </a:solidFill>
              </a:rPr>
              <a:t>de novo </a:t>
            </a:r>
            <a:r>
              <a:rPr lang="en-US" dirty="0">
                <a:solidFill>
                  <a:schemeClr val="bg1">
                    <a:lumMod val="75000"/>
                  </a:schemeClr>
                </a:solidFill>
              </a:rPr>
              <a:t>assemblies </a:t>
            </a:r>
          </a:p>
          <a:p>
            <a:pPr lvl="2"/>
            <a:r>
              <a:rPr lang="en-US" dirty="0">
                <a:solidFill>
                  <a:schemeClr val="bg1">
                    <a:lumMod val="75000"/>
                  </a:schemeClr>
                </a:solidFill>
              </a:rPr>
              <a:t>dDocent-SE and both </a:t>
            </a:r>
            <a:r>
              <a:rPr lang="en-US" dirty="0" err="1">
                <a:solidFill>
                  <a:schemeClr val="bg1">
                    <a:lumMod val="75000"/>
                  </a:schemeClr>
                </a:solidFill>
              </a:rPr>
              <a:t>pyRAD</a:t>
            </a:r>
            <a:r>
              <a:rPr lang="en-US" dirty="0">
                <a:solidFill>
                  <a:schemeClr val="bg1">
                    <a:lumMod val="75000"/>
                  </a:schemeClr>
                </a:solidFill>
              </a:rPr>
              <a:t> are moderately sensitive to INDELs</a:t>
            </a:r>
          </a:p>
          <a:p>
            <a:pPr lvl="2"/>
            <a:r>
              <a:rPr lang="en-US" dirty="0">
                <a:solidFill>
                  <a:schemeClr val="bg1">
                    <a:lumMod val="75000"/>
                  </a:schemeClr>
                </a:solidFill>
              </a:rPr>
              <a:t>Both versions of Stacks are highly sensitive to INDELs</a:t>
            </a:r>
          </a:p>
          <a:p>
            <a:endParaRPr lang="en-US" dirty="0"/>
          </a:p>
          <a:p>
            <a:r>
              <a:rPr lang="en-US" dirty="0"/>
              <a:t>What are the effects of over-split loci on estimates of population genetic structure?</a:t>
            </a:r>
          </a:p>
          <a:p>
            <a:pPr lvl="1"/>
            <a:endParaRPr lang="en-US" dirty="0"/>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35284"/>
          <a:stretch/>
        </p:blipFill>
        <p:spPr>
          <a:xfrm>
            <a:off x="10995202" y="717780"/>
            <a:ext cx="1084735" cy="3957737"/>
          </a:xfrm>
          <a:prstGeom prst="rect">
            <a:avLst/>
          </a:prstGeom>
        </p:spPr>
      </p:pic>
    </p:spTree>
    <p:extLst>
      <p:ext uri="{BB962C8B-B14F-4D97-AF65-F5344CB8AC3E}">
        <p14:creationId xmlns:p14="http://schemas.microsoft.com/office/powerpoint/2010/main" val="4623226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p:cNvSpPr>
            <a:spLocks noGrp="1"/>
          </p:cNvSpPr>
          <p:nvPr>
            <p:ph type="title"/>
          </p:nvPr>
        </p:nvSpPr>
        <p:spPr>
          <a:xfrm>
            <a:off x="71716" y="0"/>
            <a:ext cx="11871239" cy="1325563"/>
          </a:xfrm>
        </p:spPr>
        <p:txBody>
          <a:bodyPr/>
          <a:lstStyle/>
          <a:p>
            <a:r>
              <a:rPr lang="en-US" dirty="0"/>
              <a:t>Effects of over-splitting on heterozygosity and </a:t>
            </a:r>
            <a:r>
              <a:rPr lang="en-US" i="1" dirty="0"/>
              <a:t>F</a:t>
            </a:r>
            <a:r>
              <a:rPr lang="en-US" i="1" baseline="-25000" dirty="0"/>
              <a:t>ST</a:t>
            </a:r>
            <a:endParaRPr lang="en-US" dirty="0"/>
          </a:p>
        </p:txBody>
      </p:sp>
      <p:pic>
        <p:nvPicPr>
          <p:cNvPr id="22" name="Picture 21"/>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10" name="TextBox 9"/>
          <p:cNvSpPr txBox="1"/>
          <p:nvPr/>
        </p:nvSpPr>
        <p:spPr>
          <a:xfrm>
            <a:off x="2204823" y="714952"/>
            <a:ext cx="1984826" cy="584775"/>
          </a:xfrm>
          <a:prstGeom prst="rect">
            <a:avLst/>
          </a:prstGeom>
          <a:noFill/>
        </p:spPr>
        <p:txBody>
          <a:bodyPr wrap="square" rtlCol="0">
            <a:spAutoFit/>
          </a:bodyPr>
          <a:lstStyle/>
          <a:p>
            <a:pPr algn="r"/>
            <a:r>
              <a:rPr lang="en-US" sz="3200" b="1" dirty="0">
                <a:solidFill>
                  <a:schemeClr val="bg1"/>
                </a:solidFill>
              </a:rPr>
              <a:t>dDocent-R</a:t>
            </a:r>
          </a:p>
        </p:txBody>
      </p:sp>
      <p:sp>
        <p:nvSpPr>
          <p:cNvPr id="16" name="TextBox 15"/>
          <p:cNvSpPr txBox="1"/>
          <p:nvPr/>
        </p:nvSpPr>
        <p:spPr>
          <a:xfrm>
            <a:off x="7502909" y="714951"/>
            <a:ext cx="1984826" cy="584775"/>
          </a:xfrm>
          <a:prstGeom prst="rect">
            <a:avLst/>
          </a:prstGeom>
          <a:noFill/>
        </p:spPr>
        <p:txBody>
          <a:bodyPr wrap="square" rtlCol="0">
            <a:spAutoFit/>
          </a:bodyPr>
          <a:lstStyle/>
          <a:p>
            <a:pPr algn="ctr"/>
            <a:r>
              <a:rPr lang="en-US" sz="3200" b="1" dirty="0">
                <a:solidFill>
                  <a:schemeClr val="bg1"/>
                </a:solidFill>
              </a:rPr>
              <a:t>Stacks-R</a:t>
            </a:r>
          </a:p>
        </p:txBody>
      </p:sp>
      <p:pic>
        <p:nvPicPr>
          <p:cNvPr id="11" name="Picture 10"/>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7432" y="1261872"/>
            <a:ext cx="10853928" cy="5426964"/>
          </a:xfrm>
          <a:prstGeom prst="rect">
            <a:avLst/>
          </a:prstGeom>
          <a:solidFill>
            <a:srgbClr val="000000">
              <a:alpha val="50196"/>
            </a:srgbClr>
          </a:solidFill>
        </p:spPr>
      </p:pic>
      <p:pic>
        <p:nvPicPr>
          <p:cNvPr id="8" name="Picture 7"/>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31617"/>
          <a:stretch/>
        </p:blipFill>
        <p:spPr>
          <a:xfrm>
            <a:off x="10995202" y="717781"/>
            <a:ext cx="1084735" cy="4182024"/>
          </a:xfrm>
          <a:prstGeom prst="rect">
            <a:avLst/>
          </a:prstGeom>
        </p:spPr>
      </p:pic>
    </p:spTree>
    <p:extLst>
      <p:ext uri="{BB962C8B-B14F-4D97-AF65-F5344CB8AC3E}">
        <p14:creationId xmlns:p14="http://schemas.microsoft.com/office/powerpoint/2010/main" val="661296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a:ext>
            </a:extLst>
          </a:blip>
          <a:srcRect b="67880"/>
          <a:stretch/>
        </p:blipFill>
        <p:spPr>
          <a:xfrm>
            <a:off x="-24385" y="702758"/>
            <a:ext cx="10853733" cy="1992119"/>
          </a:xfrm>
          <a:prstGeom prst="rect">
            <a:avLst/>
          </a:prstGeom>
          <a:solidFill>
            <a:srgbClr val="000000">
              <a:alpha val="50196"/>
            </a:srgbClr>
          </a:solidFill>
        </p:spPr>
      </p:pic>
      <p:sp>
        <p:nvSpPr>
          <p:cNvPr id="21" name="Title 20"/>
          <p:cNvSpPr>
            <a:spLocks noGrp="1"/>
          </p:cNvSpPr>
          <p:nvPr>
            <p:ph type="title"/>
          </p:nvPr>
        </p:nvSpPr>
        <p:spPr>
          <a:xfrm>
            <a:off x="71716" y="0"/>
            <a:ext cx="11871239" cy="1325563"/>
          </a:xfrm>
        </p:spPr>
        <p:txBody>
          <a:bodyPr/>
          <a:lstStyle/>
          <a:p>
            <a:r>
              <a:rPr lang="en-US" dirty="0"/>
              <a:t>Effects of over-splitting on heterozygosity and </a:t>
            </a:r>
            <a:r>
              <a:rPr lang="en-US" i="1" dirty="0"/>
              <a:t>F</a:t>
            </a:r>
            <a:r>
              <a:rPr lang="en-US" i="1" baseline="-25000" dirty="0"/>
              <a:t>ST</a:t>
            </a:r>
            <a:endParaRPr lang="en-US" dirty="0"/>
          </a:p>
        </p:txBody>
      </p:sp>
      <p:pic>
        <p:nvPicPr>
          <p:cNvPr id="22" name="Picture 21"/>
          <p:cNvPicPr>
            <a:picLocks noChangeAspect="1"/>
          </p:cNvPicPr>
          <p:nvPr/>
        </p:nvPicPr>
        <p:blipFill>
          <a:blip r:embed="rId4">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10" name="TextBox 9"/>
          <p:cNvSpPr txBox="1"/>
          <p:nvPr/>
        </p:nvSpPr>
        <p:spPr>
          <a:xfrm>
            <a:off x="4259761" y="825190"/>
            <a:ext cx="1326995" cy="369332"/>
          </a:xfrm>
          <a:prstGeom prst="rect">
            <a:avLst/>
          </a:prstGeom>
          <a:noFill/>
        </p:spPr>
        <p:txBody>
          <a:bodyPr wrap="square" rtlCol="0">
            <a:spAutoFit/>
          </a:bodyPr>
          <a:lstStyle/>
          <a:p>
            <a:pPr algn="r"/>
            <a:r>
              <a:rPr lang="en-US" dirty="0">
                <a:solidFill>
                  <a:schemeClr val="bg1"/>
                </a:solidFill>
              </a:rPr>
              <a:t>dDocent-R</a:t>
            </a:r>
          </a:p>
        </p:txBody>
      </p:sp>
      <p:sp>
        <p:nvSpPr>
          <p:cNvPr id="16" name="TextBox 15"/>
          <p:cNvSpPr txBox="1"/>
          <p:nvPr/>
        </p:nvSpPr>
        <p:spPr>
          <a:xfrm>
            <a:off x="9268428" y="825190"/>
            <a:ext cx="1326995" cy="369332"/>
          </a:xfrm>
          <a:prstGeom prst="rect">
            <a:avLst/>
          </a:prstGeom>
          <a:noFill/>
        </p:spPr>
        <p:txBody>
          <a:bodyPr wrap="square" rtlCol="0">
            <a:spAutoFit/>
          </a:bodyPr>
          <a:lstStyle/>
          <a:p>
            <a:pPr algn="r"/>
            <a:r>
              <a:rPr lang="en-US" dirty="0">
                <a:solidFill>
                  <a:schemeClr val="bg1"/>
                </a:solidFill>
              </a:rPr>
              <a:t>Stacks-R</a:t>
            </a:r>
          </a:p>
        </p:txBody>
      </p:sp>
      <p:sp>
        <p:nvSpPr>
          <p:cNvPr id="13" name="Rectangle 12"/>
          <p:cNvSpPr/>
          <p:nvPr/>
        </p:nvSpPr>
        <p:spPr>
          <a:xfrm>
            <a:off x="8711461" y="6556022"/>
            <a:ext cx="2117887" cy="338554"/>
          </a:xfrm>
          <a:prstGeom prst="rect">
            <a:avLst/>
          </a:prstGeom>
        </p:spPr>
        <p:txBody>
          <a:bodyPr wrap="none">
            <a:spAutoFit/>
          </a:bodyPr>
          <a:lstStyle/>
          <a:p>
            <a:r>
              <a:rPr lang="en-US" sz="1600" dirty="0">
                <a:solidFill>
                  <a:schemeClr val="bg1"/>
                </a:solidFill>
              </a:rPr>
              <a:t>⍬ = 0.003, INDELs = 5%</a:t>
            </a:r>
            <a:endParaRPr lang="en-US" sz="1600" dirty="0"/>
          </a:p>
        </p:txBody>
      </p:sp>
      <p:pic>
        <p:nvPicPr>
          <p:cNvPr id="19" name="Picture 1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b="28231"/>
          <a:stretch/>
        </p:blipFill>
        <p:spPr>
          <a:xfrm>
            <a:off x="10995202" y="717780"/>
            <a:ext cx="1084735" cy="4389057"/>
          </a:xfrm>
          <a:prstGeom prst="rect">
            <a:avLst/>
          </a:prstGeom>
        </p:spPr>
      </p:pic>
    </p:spTree>
    <p:extLst>
      <p:ext uri="{BB962C8B-B14F-4D97-AF65-F5344CB8AC3E}">
        <p14:creationId xmlns:p14="http://schemas.microsoft.com/office/powerpoint/2010/main" val="16729398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rotWithShape="1">
          <a:blip r:embed="rId3">
            <a:extLst>
              <a:ext uri="{28A0092B-C50C-407E-A947-70E740481C1C}">
                <a14:useLocalDpi xmlns:a14="http://schemas.microsoft.com/office/drawing/2010/main"/>
              </a:ext>
            </a:extLst>
          </a:blip>
          <a:srcRect t="32097" r="47093" b="4218"/>
          <a:stretch/>
        </p:blipFill>
        <p:spPr>
          <a:xfrm>
            <a:off x="-27431" y="2694877"/>
            <a:ext cx="5742432" cy="3949764"/>
          </a:xfrm>
          <a:prstGeom prst="rect">
            <a:avLst/>
          </a:prstGeom>
          <a:solidFill>
            <a:srgbClr val="000000">
              <a:alpha val="50196"/>
            </a:srgbClr>
          </a:solidFill>
        </p:spPr>
      </p:pic>
      <p:pic>
        <p:nvPicPr>
          <p:cNvPr id="3" name="Picture 2"/>
          <p:cNvPicPr>
            <a:picLocks noChangeAspect="1"/>
          </p:cNvPicPr>
          <p:nvPr/>
        </p:nvPicPr>
        <p:blipFill rotWithShape="1">
          <a:blip r:embed="rId3">
            <a:extLst>
              <a:ext uri="{28A0092B-C50C-407E-A947-70E740481C1C}">
                <a14:useLocalDpi xmlns:a14="http://schemas.microsoft.com/office/drawing/2010/main"/>
              </a:ext>
            </a:extLst>
          </a:blip>
          <a:srcRect b="68567"/>
          <a:stretch/>
        </p:blipFill>
        <p:spPr>
          <a:xfrm>
            <a:off x="-24385" y="702758"/>
            <a:ext cx="10853733" cy="1949507"/>
          </a:xfrm>
          <a:prstGeom prst="rect">
            <a:avLst/>
          </a:prstGeom>
          <a:solidFill>
            <a:srgbClr val="000000">
              <a:alpha val="50196"/>
            </a:srgbClr>
          </a:solidFill>
        </p:spPr>
      </p:pic>
      <p:sp>
        <p:nvSpPr>
          <p:cNvPr id="21" name="Title 20"/>
          <p:cNvSpPr>
            <a:spLocks noGrp="1"/>
          </p:cNvSpPr>
          <p:nvPr>
            <p:ph type="title"/>
          </p:nvPr>
        </p:nvSpPr>
        <p:spPr>
          <a:xfrm>
            <a:off x="71716" y="0"/>
            <a:ext cx="11871239" cy="1325563"/>
          </a:xfrm>
        </p:spPr>
        <p:txBody>
          <a:bodyPr/>
          <a:lstStyle/>
          <a:p>
            <a:r>
              <a:rPr lang="en-US" dirty="0"/>
              <a:t>Effects of over-splitting on heterozygosity and </a:t>
            </a:r>
            <a:r>
              <a:rPr lang="en-US" i="1" dirty="0"/>
              <a:t>F</a:t>
            </a:r>
            <a:r>
              <a:rPr lang="en-US" i="1" baseline="-25000" dirty="0"/>
              <a:t>ST</a:t>
            </a:r>
            <a:endParaRPr lang="en-US" dirty="0"/>
          </a:p>
        </p:txBody>
      </p:sp>
      <p:pic>
        <p:nvPicPr>
          <p:cNvPr id="22" name="Picture 21"/>
          <p:cNvPicPr>
            <a:picLocks noChangeAspect="1"/>
          </p:cNvPicPr>
          <p:nvPr/>
        </p:nvPicPr>
        <p:blipFill>
          <a:blip r:embed="rId4">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10" name="TextBox 9"/>
          <p:cNvSpPr txBox="1"/>
          <p:nvPr/>
        </p:nvSpPr>
        <p:spPr>
          <a:xfrm>
            <a:off x="4259761" y="825190"/>
            <a:ext cx="1326995" cy="369332"/>
          </a:xfrm>
          <a:prstGeom prst="rect">
            <a:avLst/>
          </a:prstGeom>
          <a:noFill/>
        </p:spPr>
        <p:txBody>
          <a:bodyPr wrap="square" rtlCol="0">
            <a:spAutoFit/>
          </a:bodyPr>
          <a:lstStyle/>
          <a:p>
            <a:pPr algn="r"/>
            <a:r>
              <a:rPr lang="en-US" dirty="0">
                <a:solidFill>
                  <a:schemeClr val="bg1"/>
                </a:solidFill>
              </a:rPr>
              <a:t>dDocent-R</a:t>
            </a:r>
          </a:p>
        </p:txBody>
      </p:sp>
      <p:sp>
        <p:nvSpPr>
          <p:cNvPr id="14" name="TextBox 13"/>
          <p:cNvSpPr txBox="1"/>
          <p:nvPr/>
        </p:nvSpPr>
        <p:spPr>
          <a:xfrm>
            <a:off x="4256047" y="2694877"/>
            <a:ext cx="1326995" cy="369332"/>
          </a:xfrm>
          <a:prstGeom prst="rect">
            <a:avLst/>
          </a:prstGeom>
          <a:noFill/>
        </p:spPr>
        <p:txBody>
          <a:bodyPr wrap="square" rtlCol="0">
            <a:spAutoFit/>
          </a:bodyPr>
          <a:lstStyle/>
          <a:p>
            <a:pPr algn="r"/>
            <a:r>
              <a:rPr lang="en-US" dirty="0">
                <a:solidFill>
                  <a:schemeClr val="bg1"/>
                </a:solidFill>
              </a:rPr>
              <a:t>dDocent</a:t>
            </a:r>
          </a:p>
        </p:txBody>
      </p:sp>
      <p:sp>
        <p:nvSpPr>
          <p:cNvPr id="15" name="TextBox 14"/>
          <p:cNvSpPr txBox="1"/>
          <p:nvPr/>
        </p:nvSpPr>
        <p:spPr>
          <a:xfrm>
            <a:off x="4256046" y="4570372"/>
            <a:ext cx="1326995" cy="369332"/>
          </a:xfrm>
          <a:prstGeom prst="rect">
            <a:avLst/>
          </a:prstGeom>
          <a:noFill/>
        </p:spPr>
        <p:txBody>
          <a:bodyPr wrap="square" rtlCol="0">
            <a:spAutoFit/>
          </a:bodyPr>
          <a:lstStyle/>
          <a:p>
            <a:pPr algn="r"/>
            <a:r>
              <a:rPr lang="en-US" dirty="0" err="1">
                <a:solidFill>
                  <a:schemeClr val="bg1"/>
                </a:solidFill>
              </a:rPr>
              <a:t>pyRAD</a:t>
            </a:r>
            <a:endParaRPr lang="en-US" dirty="0">
              <a:solidFill>
                <a:schemeClr val="bg1"/>
              </a:solidFill>
            </a:endParaRPr>
          </a:p>
        </p:txBody>
      </p:sp>
      <p:sp>
        <p:nvSpPr>
          <p:cNvPr id="16" name="TextBox 15"/>
          <p:cNvSpPr txBox="1"/>
          <p:nvPr/>
        </p:nvSpPr>
        <p:spPr>
          <a:xfrm>
            <a:off x="9268428" y="825190"/>
            <a:ext cx="1326995" cy="369332"/>
          </a:xfrm>
          <a:prstGeom prst="rect">
            <a:avLst/>
          </a:prstGeom>
          <a:noFill/>
        </p:spPr>
        <p:txBody>
          <a:bodyPr wrap="square" rtlCol="0">
            <a:spAutoFit/>
          </a:bodyPr>
          <a:lstStyle/>
          <a:p>
            <a:pPr algn="r"/>
            <a:r>
              <a:rPr lang="en-US" dirty="0">
                <a:solidFill>
                  <a:schemeClr val="bg1"/>
                </a:solidFill>
              </a:rPr>
              <a:t>Stacks-R</a:t>
            </a:r>
          </a:p>
        </p:txBody>
      </p:sp>
      <p:sp>
        <p:nvSpPr>
          <p:cNvPr id="13" name="Rectangle 12"/>
          <p:cNvSpPr/>
          <p:nvPr/>
        </p:nvSpPr>
        <p:spPr>
          <a:xfrm>
            <a:off x="8711461" y="6556022"/>
            <a:ext cx="2117887" cy="338554"/>
          </a:xfrm>
          <a:prstGeom prst="rect">
            <a:avLst/>
          </a:prstGeom>
        </p:spPr>
        <p:txBody>
          <a:bodyPr wrap="none">
            <a:spAutoFit/>
          </a:bodyPr>
          <a:lstStyle/>
          <a:p>
            <a:r>
              <a:rPr lang="en-US" sz="1600" dirty="0">
                <a:solidFill>
                  <a:schemeClr val="bg1"/>
                </a:solidFill>
              </a:rPr>
              <a:t>⍬ = 0.003, INDELs = 5%</a:t>
            </a:r>
            <a:endParaRPr lang="en-US" sz="1600" dirty="0"/>
          </a:p>
        </p:txBody>
      </p:sp>
      <p:pic>
        <p:nvPicPr>
          <p:cNvPr id="19" name="Picture 1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b="28231"/>
          <a:stretch/>
        </p:blipFill>
        <p:spPr>
          <a:xfrm>
            <a:off x="10995202" y="717780"/>
            <a:ext cx="1084735" cy="4389057"/>
          </a:xfrm>
          <a:prstGeom prst="rect">
            <a:avLst/>
          </a:prstGeom>
        </p:spPr>
      </p:pic>
    </p:spTree>
    <p:extLst>
      <p:ext uri="{BB962C8B-B14F-4D97-AF65-F5344CB8AC3E}">
        <p14:creationId xmlns:p14="http://schemas.microsoft.com/office/powerpoint/2010/main" val="4760653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4385" y="702758"/>
            <a:ext cx="10853733" cy="6202133"/>
          </a:xfrm>
          <a:prstGeom prst="rect">
            <a:avLst/>
          </a:prstGeom>
          <a:solidFill>
            <a:srgbClr val="000000">
              <a:alpha val="50196"/>
            </a:srgbClr>
          </a:solidFill>
        </p:spPr>
      </p:pic>
      <p:sp>
        <p:nvSpPr>
          <p:cNvPr id="21" name="Title 20"/>
          <p:cNvSpPr>
            <a:spLocks noGrp="1"/>
          </p:cNvSpPr>
          <p:nvPr>
            <p:ph type="title"/>
          </p:nvPr>
        </p:nvSpPr>
        <p:spPr>
          <a:xfrm>
            <a:off x="71716" y="0"/>
            <a:ext cx="11871239" cy="1325563"/>
          </a:xfrm>
        </p:spPr>
        <p:txBody>
          <a:bodyPr/>
          <a:lstStyle/>
          <a:p>
            <a:r>
              <a:rPr lang="en-US" dirty="0"/>
              <a:t>Effects of over-splitting on heterozygosity and </a:t>
            </a:r>
            <a:r>
              <a:rPr lang="en-US" i="1" dirty="0"/>
              <a:t>F</a:t>
            </a:r>
            <a:r>
              <a:rPr lang="en-US" i="1" baseline="-25000" dirty="0"/>
              <a:t>ST</a:t>
            </a:r>
            <a:endParaRPr lang="en-US" dirty="0"/>
          </a:p>
        </p:txBody>
      </p:sp>
      <p:pic>
        <p:nvPicPr>
          <p:cNvPr id="22" name="Picture 21"/>
          <p:cNvPicPr>
            <a:picLocks noChangeAspect="1"/>
          </p:cNvPicPr>
          <p:nvPr/>
        </p:nvPicPr>
        <p:blipFill>
          <a:blip r:embed="rId4">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sp>
        <p:nvSpPr>
          <p:cNvPr id="10" name="TextBox 9"/>
          <p:cNvSpPr txBox="1"/>
          <p:nvPr/>
        </p:nvSpPr>
        <p:spPr>
          <a:xfrm>
            <a:off x="4259761" y="825190"/>
            <a:ext cx="1326995" cy="369332"/>
          </a:xfrm>
          <a:prstGeom prst="rect">
            <a:avLst/>
          </a:prstGeom>
          <a:noFill/>
        </p:spPr>
        <p:txBody>
          <a:bodyPr wrap="square" rtlCol="0">
            <a:spAutoFit/>
          </a:bodyPr>
          <a:lstStyle/>
          <a:p>
            <a:pPr algn="r"/>
            <a:r>
              <a:rPr lang="en-US" dirty="0">
                <a:solidFill>
                  <a:schemeClr val="bg1"/>
                </a:solidFill>
              </a:rPr>
              <a:t>dDocent-R</a:t>
            </a:r>
          </a:p>
        </p:txBody>
      </p:sp>
      <p:sp>
        <p:nvSpPr>
          <p:cNvPr id="14" name="TextBox 13"/>
          <p:cNvSpPr txBox="1"/>
          <p:nvPr/>
        </p:nvSpPr>
        <p:spPr>
          <a:xfrm>
            <a:off x="4256047" y="2694877"/>
            <a:ext cx="1326995" cy="369332"/>
          </a:xfrm>
          <a:prstGeom prst="rect">
            <a:avLst/>
          </a:prstGeom>
          <a:noFill/>
        </p:spPr>
        <p:txBody>
          <a:bodyPr wrap="square" rtlCol="0">
            <a:spAutoFit/>
          </a:bodyPr>
          <a:lstStyle/>
          <a:p>
            <a:pPr algn="r"/>
            <a:r>
              <a:rPr lang="en-US" dirty="0">
                <a:solidFill>
                  <a:schemeClr val="bg1"/>
                </a:solidFill>
              </a:rPr>
              <a:t>dDocent</a:t>
            </a:r>
          </a:p>
        </p:txBody>
      </p:sp>
      <p:sp>
        <p:nvSpPr>
          <p:cNvPr id="15" name="TextBox 14"/>
          <p:cNvSpPr txBox="1"/>
          <p:nvPr/>
        </p:nvSpPr>
        <p:spPr>
          <a:xfrm>
            <a:off x="4256046" y="4570372"/>
            <a:ext cx="1326995" cy="369332"/>
          </a:xfrm>
          <a:prstGeom prst="rect">
            <a:avLst/>
          </a:prstGeom>
          <a:noFill/>
        </p:spPr>
        <p:txBody>
          <a:bodyPr wrap="square" rtlCol="0">
            <a:spAutoFit/>
          </a:bodyPr>
          <a:lstStyle/>
          <a:p>
            <a:pPr algn="r"/>
            <a:r>
              <a:rPr lang="en-US" dirty="0" err="1">
                <a:solidFill>
                  <a:schemeClr val="bg1"/>
                </a:solidFill>
              </a:rPr>
              <a:t>pyRAD</a:t>
            </a:r>
            <a:endParaRPr lang="en-US" dirty="0">
              <a:solidFill>
                <a:schemeClr val="bg1"/>
              </a:solidFill>
            </a:endParaRPr>
          </a:p>
        </p:txBody>
      </p:sp>
      <p:sp>
        <p:nvSpPr>
          <p:cNvPr id="16" name="TextBox 15"/>
          <p:cNvSpPr txBox="1"/>
          <p:nvPr/>
        </p:nvSpPr>
        <p:spPr>
          <a:xfrm>
            <a:off x="9268428" y="825190"/>
            <a:ext cx="1326995" cy="369332"/>
          </a:xfrm>
          <a:prstGeom prst="rect">
            <a:avLst/>
          </a:prstGeom>
          <a:noFill/>
        </p:spPr>
        <p:txBody>
          <a:bodyPr wrap="square" rtlCol="0">
            <a:spAutoFit/>
          </a:bodyPr>
          <a:lstStyle/>
          <a:p>
            <a:pPr algn="r"/>
            <a:r>
              <a:rPr lang="en-US" dirty="0">
                <a:solidFill>
                  <a:schemeClr val="bg1"/>
                </a:solidFill>
              </a:rPr>
              <a:t>Stacks-R</a:t>
            </a:r>
          </a:p>
        </p:txBody>
      </p:sp>
      <p:sp>
        <p:nvSpPr>
          <p:cNvPr id="17" name="TextBox 16"/>
          <p:cNvSpPr txBox="1"/>
          <p:nvPr/>
        </p:nvSpPr>
        <p:spPr>
          <a:xfrm>
            <a:off x="9264799" y="2694877"/>
            <a:ext cx="1326995" cy="369332"/>
          </a:xfrm>
          <a:prstGeom prst="rect">
            <a:avLst/>
          </a:prstGeom>
          <a:noFill/>
        </p:spPr>
        <p:txBody>
          <a:bodyPr wrap="square" rtlCol="0">
            <a:spAutoFit/>
          </a:bodyPr>
          <a:lstStyle/>
          <a:p>
            <a:pPr algn="r"/>
            <a:r>
              <a:rPr lang="en-US" dirty="0">
                <a:solidFill>
                  <a:schemeClr val="bg1"/>
                </a:solidFill>
              </a:rPr>
              <a:t>Stacks-G</a:t>
            </a:r>
          </a:p>
        </p:txBody>
      </p:sp>
      <p:sp>
        <p:nvSpPr>
          <p:cNvPr id="18" name="TextBox 17"/>
          <p:cNvSpPr txBox="1"/>
          <p:nvPr/>
        </p:nvSpPr>
        <p:spPr>
          <a:xfrm>
            <a:off x="9268608" y="4570372"/>
            <a:ext cx="1326995" cy="369332"/>
          </a:xfrm>
          <a:prstGeom prst="rect">
            <a:avLst/>
          </a:prstGeom>
          <a:noFill/>
        </p:spPr>
        <p:txBody>
          <a:bodyPr wrap="square" rtlCol="0">
            <a:spAutoFit/>
          </a:bodyPr>
          <a:lstStyle/>
          <a:p>
            <a:pPr algn="r"/>
            <a:r>
              <a:rPr lang="en-US" dirty="0">
                <a:solidFill>
                  <a:schemeClr val="bg1"/>
                </a:solidFill>
              </a:rPr>
              <a:t>Stacks</a:t>
            </a:r>
          </a:p>
        </p:txBody>
      </p:sp>
      <p:sp>
        <p:nvSpPr>
          <p:cNvPr id="13" name="Rectangle 12"/>
          <p:cNvSpPr/>
          <p:nvPr/>
        </p:nvSpPr>
        <p:spPr>
          <a:xfrm>
            <a:off x="8711461" y="6556022"/>
            <a:ext cx="2117887" cy="338554"/>
          </a:xfrm>
          <a:prstGeom prst="rect">
            <a:avLst/>
          </a:prstGeom>
        </p:spPr>
        <p:txBody>
          <a:bodyPr wrap="none">
            <a:spAutoFit/>
          </a:bodyPr>
          <a:lstStyle/>
          <a:p>
            <a:r>
              <a:rPr lang="en-US" sz="1600" dirty="0">
                <a:solidFill>
                  <a:schemeClr val="bg1"/>
                </a:solidFill>
              </a:rPr>
              <a:t>⍬ = 0.003, INDELs = 5%</a:t>
            </a:r>
            <a:endParaRPr lang="en-US" sz="1600" dirty="0"/>
          </a:p>
        </p:txBody>
      </p:sp>
      <p:pic>
        <p:nvPicPr>
          <p:cNvPr id="19" name="Picture 1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b="28231"/>
          <a:stretch/>
        </p:blipFill>
        <p:spPr>
          <a:xfrm>
            <a:off x="10995202" y="717780"/>
            <a:ext cx="1084735" cy="4389057"/>
          </a:xfrm>
          <a:prstGeom prst="rect">
            <a:avLst/>
          </a:prstGeom>
        </p:spPr>
      </p:pic>
    </p:spTree>
    <p:extLst>
      <p:ext uri="{BB962C8B-B14F-4D97-AF65-F5344CB8AC3E}">
        <p14:creationId xmlns:p14="http://schemas.microsoft.com/office/powerpoint/2010/main" val="13409986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58269" y="962494"/>
            <a:ext cx="10932445" cy="5895506"/>
          </a:xfrm>
        </p:spPr>
        <p:txBody>
          <a:bodyPr>
            <a:noAutofit/>
          </a:bodyPr>
          <a:lstStyle/>
          <a:p>
            <a:r>
              <a:rPr lang="en-US" sz="3200" dirty="0">
                <a:solidFill>
                  <a:schemeClr val="tx1">
                    <a:lumMod val="50000"/>
                    <a:lumOff val="50000"/>
                  </a:schemeClr>
                </a:solidFill>
              </a:rPr>
              <a:t>How sensitive are various RADseq pipelines to over-splitting?</a:t>
            </a:r>
          </a:p>
          <a:p>
            <a:pPr lvl="1"/>
            <a:endParaRPr lang="en-US" dirty="0">
              <a:solidFill>
                <a:schemeClr val="tx1">
                  <a:lumMod val="50000"/>
                  <a:lumOff val="50000"/>
                </a:schemeClr>
              </a:solidFill>
            </a:endParaRPr>
          </a:p>
          <a:p>
            <a:pPr lvl="1"/>
            <a:r>
              <a:rPr lang="en-US" dirty="0">
                <a:solidFill>
                  <a:schemeClr val="tx1">
                    <a:lumMod val="50000"/>
                    <a:lumOff val="50000"/>
                  </a:schemeClr>
                </a:solidFill>
              </a:rPr>
              <a:t>dDocent-PE provides the most accurate </a:t>
            </a:r>
            <a:r>
              <a:rPr lang="en-US" i="1" dirty="0">
                <a:solidFill>
                  <a:schemeClr val="tx1">
                    <a:lumMod val="50000"/>
                    <a:lumOff val="50000"/>
                  </a:schemeClr>
                </a:solidFill>
              </a:rPr>
              <a:t>de novo </a:t>
            </a:r>
            <a:r>
              <a:rPr lang="en-US" dirty="0">
                <a:solidFill>
                  <a:schemeClr val="tx1">
                    <a:lumMod val="50000"/>
                    <a:lumOff val="50000"/>
                  </a:schemeClr>
                </a:solidFill>
              </a:rPr>
              <a:t>assemblies </a:t>
            </a:r>
          </a:p>
          <a:p>
            <a:pPr lvl="2"/>
            <a:r>
              <a:rPr lang="en-US" dirty="0">
                <a:solidFill>
                  <a:schemeClr val="tx1">
                    <a:lumMod val="50000"/>
                    <a:lumOff val="50000"/>
                  </a:schemeClr>
                </a:solidFill>
              </a:rPr>
              <a:t>dDocent-SE and both </a:t>
            </a:r>
            <a:r>
              <a:rPr lang="en-US" dirty="0" err="1">
                <a:solidFill>
                  <a:schemeClr val="tx1">
                    <a:lumMod val="50000"/>
                    <a:lumOff val="50000"/>
                  </a:schemeClr>
                </a:solidFill>
              </a:rPr>
              <a:t>pyRAD</a:t>
            </a:r>
            <a:r>
              <a:rPr lang="en-US" dirty="0">
                <a:solidFill>
                  <a:schemeClr val="tx1">
                    <a:lumMod val="50000"/>
                    <a:lumOff val="50000"/>
                  </a:schemeClr>
                </a:solidFill>
              </a:rPr>
              <a:t> are moderately sensitive to INDELs</a:t>
            </a:r>
          </a:p>
          <a:p>
            <a:pPr lvl="2"/>
            <a:r>
              <a:rPr lang="en-US" dirty="0">
                <a:solidFill>
                  <a:schemeClr val="tx1">
                    <a:lumMod val="50000"/>
                    <a:lumOff val="50000"/>
                  </a:schemeClr>
                </a:solidFill>
              </a:rPr>
              <a:t>Both versions of Stacks are highly sensitive to INDELs</a:t>
            </a:r>
          </a:p>
          <a:p>
            <a:endParaRPr lang="en-US" dirty="0"/>
          </a:p>
          <a:p>
            <a:r>
              <a:rPr lang="en-US" dirty="0"/>
              <a:t>What are the effects of over-split loci on estimates of population genetic structure?</a:t>
            </a:r>
          </a:p>
          <a:p>
            <a:pPr lvl="1"/>
            <a:endParaRPr lang="en-US" dirty="0"/>
          </a:p>
          <a:p>
            <a:pPr lvl="1"/>
            <a:r>
              <a:rPr lang="en-US" dirty="0"/>
              <a:t>Over-splitting loci negatively biases estimates of observed heterozygosity</a:t>
            </a:r>
          </a:p>
          <a:p>
            <a:pPr lvl="1"/>
            <a:endParaRPr lang="en-US" dirty="0"/>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24564"/>
          <a:stretch/>
        </p:blipFill>
        <p:spPr>
          <a:xfrm>
            <a:off x="10995202" y="717781"/>
            <a:ext cx="1084735" cy="4613344"/>
          </a:xfrm>
          <a:prstGeom prst="rect">
            <a:avLst/>
          </a:prstGeom>
        </p:spPr>
      </p:pic>
    </p:spTree>
    <p:extLst>
      <p:ext uri="{BB962C8B-B14F-4D97-AF65-F5344CB8AC3E}">
        <p14:creationId xmlns:p14="http://schemas.microsoft.com/office/powerpoint/2010/main" val="1604347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654" y="0"/>
            <a:ext cx="10027024" cy="1325563"/>
          </a:xfrm>
        </p:spPr>
        <p:txBody>
          <a:bodyPr>
            <a:normAutofit/>
          </a:bodyPr>
          <a:lstStyle/>
          <a:p>
            <a:r>
              <a:rPr lang="en-US" dirty="0"/>
              <a:t>RAD </a:t>
            </a:r>
            <a:r>
              <a:rPr lang="en-US" i="1" dirty="0"/>
              <a:t>de novo </a:t>
            </a:r>
            <a:r>
              <a:rPr lang="en-US" dirty="0"/>
              <a:t>assembly artifacts</a:t>
            </a:r>
            <a:endParaRPr lang="en-US" i="1" dirty="0"/>
          </a:p>
        </p:txBody>
      </p:sp>
      <p:pic>
        <p:nvPicPr>
          <p:cNvPr id="5" name="Picture 4"/>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3">
            <a:lum bright="70000" contrast="-70000"/>
            <a:alphaModFix/>
            <a:extLst>
              <a:ext uri="{28A0092B-C50C-407E-A947-70E740481C1C}">
                <a14:useLocalDpi xmlns:a14="http://schemas.microsoft.com/office/drawing/2010/main"/>
              </a:ext>
            </a:extLst>
          </a:blip>
          <a:srcRect/>
          <a:stretch/>
        </p:blipFill>
        <p:spPr>
          <a:xfrm>
            <a:off x="10995202" y="717784"/>
            <a:ext cx="1084735" cy="801734"/>
          </a:xfrm>
          <a:prstGeom prst="rect">
            <a:avLst/>
          </a:prstGeom>
        </p:spPr>
      </p:pic>
      <p:sp>
        <p:nvSpPr>
          <p:cNvPr id="16" name="Rectangle 15"/>
          <p:cNvSpPr/>
          <p:nvPr/>
        </p:nvSpPr>
        <p:spPr>
          <a:xfrm>
            <a:off x="391396" y="1010782"/>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 name="Rectangle 16"/>
          <p:cNvSpPr/>
          <p:nvPr/>
        </p:nvSpPr>
        <p:spPr>
          <a:xfrm>
            <a:off x="391396" y="1359515"/>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6" name="Rectangle 75"/>
          <p:cNvSpPr/>
          <p:nvPr/>
        </p:nvSpPr>
        <p:spPr>
          <a:xfrm>
            <a:off x="5837531" y="1010781"/>
            <a:ext cx="148741" cy="201909"/>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2" name="Rectangle 81"/>
          <p:cNvSpPr/>
          <p:nvPr/>
        </p:nvSpPr>
        <p:spPr>
          <a:xfrm>
            <a:off x="5468454" y="1361614"/>
            <a:ext cx="116193" cy="20231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5" name="Rectangle 84"/>
          <p:cNvSpPr/>
          <p:nvPr/>
        </p:nvSpPr>
        <p:spPr>
          <a:xfrm>
            <a:off x="4060470" y="2830781"/>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7" name="Rectangle 86"/>
          <p:cNvSpPr/>
          <p:nvPr/>
        </p:nvSpPr>
        <p:spPr>
          <a:xfrm>
            <a:off x="5913652" y="2831582"/>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8" name="Rectangle 87"/>
          <p:cNvSpPr/>
          <p:nvPr/>
        </p:nvSpPr>
        <p:spPr>
          <a:xfrm>
            <a:off x="4288739" y="2831582"/>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9" name="Rectangle 88"/>
          <p:cNvSpPr/>
          <p:nvPr/>
        </p:nvSpPr>
        <p:spPr>
          <a:xfrm>
            <a:off x="4060470" y="3176105"/>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1" name="Rectangle 90"/>
          <p:cNvSpPr/>
          <p:nvPr/>
        </p:nvSpPr>
        <p:spPr>
          <a:xfrm>
            <a:off x="5913652" y="3176906"/>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2" name="Rectangle 91"/>
          <p:cNvSpPr/>
          <p:nvPr/>
        </p:nvSpPr>
        <p:spPr>
          <a:xfrm>
            <a:off x="4288739" y="3176906"/>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3" name="Rectangle 92"/>
          <p:cNvSpPr/>
          <p:nvPr/>
        </p:nvSpPr>
        <p:spPr>
          <a:xfrm>
            <a:off x="4060470" y="3521429"/>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5" name="Rectangle 94"/>
          <p:cNvSpPr/>
          <p:nvPr/>
        </p:nvSpPr>
        <p:spPr>
          <a:xfrm>
            <a:off x="4288739" y="3522230"/>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9" name="Rounded Rectangle 98"/>
          <p:cNvSpPr/>
          <p:nvPr/>
        </p:nvSpPr>
        <p:spPr>
          <a:xfrm>
            <a:off x="3904353" y="2678520"/>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4060470" y="5223132"/>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Rectangle 104"/>
          <p:cNvSpPr/>
          <p:nvPr/>
        </p:nvSpPr>
        <p:spPr>
          <a:xfrm>
            <a:off x="4288739" y="5223933"/>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6" name="Rectangle 105"/>
          <p:cNvSpPr/>
          <p:nvPr/>
        </p:nvSpPr>
        <p:spPr>
          <a:xfrm>
            <a:off x="4060470" y="556845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7" name="Rectangle 106"/>
          <p:cNvSpPr/>
          <p:nvPr/>
        </p:nvSpPr>
        <p:spPr>
          <a:xfrm>
            <a:off x="4288739" y="5569257"/>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8" name="Rectangle 107"/>
          <p:cNvSpPr/>
          <p:nvPr/>
        </p:nvSpPr>
        <p:spPr>
          <a:xfrm>
            <a:off x="4060470" y="595415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9" name="Rectangle 108"/>
          <p:cNvSpPr/>
          <p:nvPr/>
        </p:nvSpPr>
        <p:spPr>
          <a:xfrm>
            <a:off x="4288739" y="5954958"/>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1" name="Rectangle 110"/>
          <p:cNvSpPr/>
          <p:nvPr/>
        </p:nvSpPr>
        <p:spPr>
          <a:xfrm>
            <a:off x="5910875" y="3521429"/>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3" name="Rounded Rectangle 112"/>
          <p:cNvSpPr/>
          <p:nvPr/>
        </p:nvSpPr>
        <p:spPr>
          <a:xfrm>
            <a:off x="3721473" y="2572487"/>
            <a:ext cx="3986784" cy="1415737"/>
          </a:xfrm>
          <a:prstGeom prst="round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p:cNvSpPr txBox="1"/>
          <p:nvPr/>
        </p:nvSpPr>
        <p:spPr>
          <a:xfrm>
            <a:off x="3991557" y="1953744"/>
            <a:ext cx="3462528" cy="523220"/>
          </a:xfrm>
          <a:prstGeom prst="rect">
            <a:avLst/>
          </a:prstGeom>
          <a:noFill/>
        </p:spPr>
        <p:txBody>
          <a:bodyPr wrap="square" rtlCol="0">
            <a:spAutoFit/>
          </a:bodyPr>
          <a:lstStyle/>
          <a:p>
            <a:pPr algn="ctr"/>
            <a:r>
              <a:rPr lang="en-US" sz="2800" dirty="0">
                <a:solidFill>
                  <a:schemeClr val="bg1"/>
                </a:solidFill>
              </a:rPr>
              <a:t>Over-splitting</a:t>
            </a:r>
          </a:p>
        </p:txBody>
      </p:sp>
      <p:sp>
        <p:nvSpPr>
          <p:cNvPr id="80" name="Rounded Rectangle 79"/>
          <p:cNvSpPr/>
          <p:nvPr/>
        </p:nvSpPr>
        <p:spPr>
          <a:xfrm>
            <a:off x="3904353" y="5106539"/>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ounded Rectangle 80"/>
          <p:cNvSpPr/>
          <p:nvPr/>
        </p:nvSpPr>
        <p:spPr>
          <a:xfrm>
            <a:off x="3721473" y="5000506"/>
            <a:ext cx="3986784" cy="1415737"/>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5459836" y="1007939"/>
            <a:ext cx="124811" cy="20475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79" name="Rounded Rectangle 78"/>
          <p:cNvSpPr/>
          <p:nvPr/>
        </p:nvSpPr>
        <p:spPr>
          <a:xfrm>
            <a:off x="5231282" y="954134"/>
            <a:ext cx="1006178" cy="664219"/>
          </a:xfrm>
          <a:prstGeom prst="roundRect">
            <a:avLst/>
          </a:prstGeom>
          <a:solidFill>
            <a:schemeClr val="accent3">
              <a:alpha val="23000"/>
            </a:schemeClr>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2" b="20684"/>
          <a:stretch/>
        </p:blipFill>
        <p:spPr>
          <a:xfrm>
            <a:off x="10995202" y="717780"/>
            <a:ext cx="1084735" cy="4850675"/>
          </a:xfrm>
          <a:prstGeom prst="rect">
            <a:avLst/>
          </a:prstGeom>
        </p:spPr>
      </p:pic>
    </p:spTree>
    <p:extLst>
      <p:ext uri="{BB962C8B-B14F-4D97-AF65-F5344CB8AC3E}">
        <p14:creationId xmlns:p14="http://schemas.microsoft.com/office/powerpoint/2010/main" val="4640464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p:cNvSpPr>
            <a:spLocks noGrp="1"/>
          </p:cNvSpPr>
          <p:nvPr>
            <p:ph type="title"/>
          </p:nvPr>
        </p:nvSpPr>
        <p:spPr>
          <a:xfrm>
            <a:off x="71716" y="0"/>
            <a:ext cx="11871239" cy="1325563"/>
          </a:xfrm>
        </p:spPr>
        <p:txBody>
          <a:bodyPr/>
          <a:lstStyle/>
          <a:p>
            <a:r>
              <a:rPr lang="en-US" dirty="0"/>
              <a:t>Percent error of </a:t>
            </a:r>
            <a:r>
              <a:rPr lang="en-US" i="1" dirty="0"/>
              <a:t>F</a:t>
            </a:r>
            <a:r>
              <a:rPr lang="en-US" i="1" baseline="-25000" dirty="0"/>
              <a:t>ST  </a:t>
            </a:r>
            <a:r>
              <a:rPr lang="en-US" dirty="0"/>
              <a:t>across all simulations</a:t>
            </a:r>
          </a:p>
        </p:txBody>
      </p:sp>
      <p:pic>
        <p:nvPicPr>
          <p:cNvPr id="22" name="Picture 21"/>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4" name="Picture 3"/>
          <p:cNvPicPr>
            <a:picLocks noChangeAspect="1"/>
          </p:cNvPicPr>
          <p:nvPr/>
        </p:nvPicPr>
        <p:blipFill rotWithShape="1">
          <a:blip r:embed="rId4" cstate="hqprint">
            <a:extLst>
              <a:ext uri="{28A0092B-C50C-407E-A947-70E740481C1C}">
                <a14:useLocalDpi xmlns:a14="http://schemas.microsoft.com/office/drawing/2010/main"/>
              </a:ext>
            </a:extLst>
          </a:blip>
          <a:srcRect l="61646"/>
          <a:stretch/>
        </p:blipFill>
        <p:spPr>
          <a:xfrm>
            <a:off x="6849374" y="727142"/>
            <a:ext cx="4162854" cy="6202133"/>
          </a:xfrm>
          <a:prstGeom prst="rect">
            <a:avLst/>
          </a:prstGeom>
          <a:solidFill>
            <a:srgbClr val="000000">
              <a:alpha val="50000"/>
            </a:srgbClr>
          </a:solidFill>
        </p:spPr>
      </p:pic>
      <p:pic>
        <p:nvPicPr>
          <p:cNvPr id="6" name="Picture 5"/>
          <p:cNvPicPr>
            <a:picLocks noChangeAspect="1"/>
          </p:cNvPicPr>
          <p:nvPr/>
        </p:nvPicPr>
        <p:blipFill rotWithShape="1">
          <a:blip r:embed="rId4" cstate="hqprint">
            <a:extLst>
              <a:ext uri="{28A0092B-C50C-407E-A947-70E740481C1C}">
                <a14:useLocalDpi xmlns:a14="http://schemas.microsoft.com/office/drawing/2010/main"/>
              </a:ext>
            </a:extLst>
          </a:blip>
          <a:srcRect r="38354"/>
          <a:stretch/>
        </p:blipFill>
        <p:spPr>
          <a:xfrm>
            <a:off x="158495" y="719249"/>
            <a:ext cx="6690879" cy="6202133"/>
          </a:xfrm>
          <a:prstGeom prst="rect">
            <a:avLst/>
          </a:prstGeom>
          <a:solidFill>
            <a:srgbClr val="000000">
              <a:alpha val="50000"/>
            </a:srgbClr>
          </a:solidFill>
        </p:spPr>
      </p:pic>
      <p:pic>
        <p:nvPicPr>
          <p:cNvPr id="7" name="Picture 6"/>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17511"/>
          <a:stretch/>
        </p:blipFill>
        <p:spPr>
          <a:xfrm>
            <a:off x="10995202" y="717781"/>
            <a:ext cx="1084735" cy="5044664"/>
          </a:xfrm>
          <a:prstGeom prst="rect">
            <a:avLst/>
          </a:prstGeom>
        </p:spPr>
      </p:pic>
    </p:spTree>
    <p:extLst>
      <p:ext uri="{BB962C8B-B14F-4D97-AF65-F5344CB8AC3E}">
        <p14:creationId xmlns:p14="http://schemas.microsoft.com/office/powerpoint/2010/main" val="1716184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Stacks</a:t>
            </a:r>
          </a:p>
        </p:txBody>
      </p:sp>
      <p:sp>
        <p:nvSpPr>
          <p:cNvPr id="5" name="Text Placeholder 4"/>
          <p:cNvSpPr>
            <a:spLocks noGrp="1"/>
          </p:cNvSpPr>
          <p:nvPr>
            <p:ph type="body" idx="1"/>
          </p:nvPr>
        </p:nvSpPr>
        <p:spPr/>
        <p:txBody>
          <a:bodyPr/>
          <a:lstStyle/>
          <a:p>
            <a:r>
              <a:rPr lang="en-US" dirty="0"/>
              <a:t>Advantages</a:t>
            </a:r>
          </a:p>
        </p:txBody>
      </p:sp>
      <p:sp>
        <p:nvSpPr>
          <p:cNvPr id="6" name="Content Placeholder 5"/>
          <p:cNvSpPr>
            <a:spLocks noGrp="1"/>
          </p:cNvSpPr>
          <p:nvPr>
            <p:ph sz="half" idx="2"/>
          </p:nvPr>
        </p:nvSpPr>
        <p:spPr/>
        <p:txBody>
          <a:bodyPr/>
          <a:lstStyle/>
          <a:p>
            <a:r>
              <a:rPr lang="en-US" dirty="0"/>
              <a:t>By far the most developed software option.  </a:t>
            </a:r>
          </a:p>
          <a:p>
            <a:r>
              <a:rPr lang="en-US" dirty="0"/>
              <a:t>Syncs with a MySQL database</a:t>
            </a:r>
          </a:p>
          <a:p>
            <a:r>
              <a:rPr lang="en-US" dirty="0"/>
              <a:t>Can handle reference based analysis or </a:t>
            </a:r>
            <a:r>
              <a:rPr lang="en-US" i="1" dirty="0"/>
              <a:t>de novo </a:t>
            </a:r>
            <a:r>
              <a:rPr lang="en-US" dirty="0"/>
              <a:t> assembly</a:t>
            </a:r>
          </a:p>
          <a:p>
            <a:r>
              <a:rPr lang="en-US" dirty="0"/>
              <a:t>Can output multiple formats</a:t>
            </a:r>
          </a:p>
        </p:txBody>
      </p:sp>
      <p:sp>
        <p:nvSpPr>
          <p:cNvPr id="7" name="Text Placeholder 6"/>
          <p:cNvSpPr>
            <a:spLocks noGrp="1"/>
          </p:cNvSpPr>
          <p:nvPr>
            <p:ph type="body" sz="quarter" idx="3"/>
          </p:nvPr>
        </p:nvSpPr>
        <p:spPr/>
        <p:txBody>
          <a:bodyPr/>
          <a:lstStyle/>
          <a:p>
            <a:r>
              <a:rPr lang="en-US" dirty="0"/>
              <a:t>Disadvantages</a:t>
            </a:r>
          </a:p>
        </p:txBody>
      </p:sp>
      <p:sp>
        <p:nvSpPr>
          <p:cNvPr id="8" name="Content Placeholder 7"/>
          <p:cNvSpPr>
            <a:spLocks noGrp="1"/>
          </p:cNvSpPr>
          <p:nvPr>
            <p:ph sz="quarter" idx="4"/>
          </p:nvPr>
        </p:nvSpPr>
        <p:spPr/>
        <p:txBody>
          <a:bodyPr>
            <a:normAutofit fontScale="85000" lnSpcReduction="10000"/>
          </a:bodyPr>
          <a:lstStyle/>
          <a:p>
            <a:r>
              <a:rPr lang="en-US" dirty="0"/>
              <a:t>The </a:t>
            </a:r>
            <a:r>
              <a:rPr lang="en-US" i="1" dirty="0"/>
              <a:t>de novo </a:t>
            </a:r>
            <a:r>
              <a:rPr lang="en-US" dirty="0"/>
              <a:t>assembly method cannot handle INDEL variation at all.  </a:t>
            </a:r>
          </a:p>
          <a:p>
            <a:pPr lvl="1"/>
            <a:r>
              <a:rPr lang="en-US" dirty="0"/>
              <a:t>Reads with INDELs will not cluster together</a:t>
            </a:r>
          </a:p>
          <a:p>
            <a:r>
              <a:rPr lang="en-US" dirty="0"/>
              <a:t>Reads must remain a fixed length, so low quality reads are removed instead of trimmed</a:t>
            </a:r>
          </a:p>
          <a:p>
            <a:r>
              <a:rPr lang="en-US" dirty="0"/>
              <a:t>Does not call SNPs in PE reads</a:t>
            </a:r>
          </a:p>
          <a:p>
            <a:r>
              <a:rPr lang="en-US" dirty="0"/>
              <a:t>Has a single sample, single base pair model for SNP calling</a:t>
            </a:r>
          </a:p>
          <a:p>
            <a:pPr lvl="1"/>
            <a:r>
              <a:rPr lang="en-US" dirty="0" err="1"/>
              <a:t>rxstacks</a:t>
            </a:r>
            <a:r>
              <a:rPr lang="en-US" dirty="0"/>
              <a:t> does improved SNP calls </a:t>
            </a:r>
          </a:p>
        </p:txBody>
      </p:sp>
      <p:pic>
        <p:nvPicPr>
          <p:cNvPr id="9" name="Picture 8"/>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sp>
        <p:nvSpPr>
          <p:cNvPr id="11"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B@G 2018</a:t>
            </a:r>
            <a:endParaRPr lang="en-US" sz="2000" dirty="0">
              <a:solidFill>
                <a:srgbClr val="87FF23"/>
              </a:solidFill>
              <a:latin typeface="Avenir Next Condensed Regular"/>
              <a:cs typeface="Avenir Next Condensed Regular"/>
            </a:endParaRPr>
          </a:p>
        </p:txBody>
      </p:sp>
      <p:pic>
        <p:nvPicPr>
          <p:cNvPr id="12" name="Picture 11"/>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5" b="19756"/>
          <a:stretch/>
        </p:blipFill>
        <p:spPr>
          <a:xfrm>
            <a:off x="10995202" y="717783"/>
            <a:ext cx="1084735" cy="4907162"/>
          </a:xfrm>
          <a:prstGeom prst="rect">
            <a:avLst/>
          </a:prstGeom>
        </p:spPr>
      </p:pic>
    </p:spTree>
    <p:extLst>
      <p:ext uri="{BB962C8B-B14F-4D97-AF65-F5344CB8AC3E}">
        <p14:creationId xmlns:p14="http://schemas.microsoft.com/office/powerpoint/2010/main" val="1497032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xEl>
                                              <p:pRg st="4" end="4"/>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8"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654" y="0"/>
            <a:ext cx="10027024" cy="1325563"/>
          </a:xfrm>
        </p:spPr>
        <p:txBody>
          <a:bodyPr>
            <a:normAutofit/>
          </a:bodyPr>
          <a:lstStyle/>
          <a:p>
            <a:r>
              <a:rPr lang="en-US" dirty="0"/>
              <a:t>RAD </a:t>
            </a:r>
            <a:r>
              <a:rPr lang="en-US" i="1" dirty="0"/>
              <a:t>de novo </a:t>
            </a:r>
            <a:r>
              <a:rPr lang="en-US" dirty="0"/>
              <a:t>assembly artifacts</a:t>
            </a:r>
            <a:endParaRPr lang="en-US" i="1" dirty="0"/>
          </a:p>
        </p:txBody>
      </p:sp>
      <p:pic>
        <p:nvPicPr>
          <p:cNvPr id="5" name="Picture 4"/>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4">
            <a:lum bright="70000" contrast="-70000"/>
            <a:alphaModFix/>
            <a:extLst>
              <a:ext uri="{28A0092B-C50C-407E-A947-70E740481C1C}">
                <a14:useLocalDpi xmlns:a14="http://schemas.microsoft.com/office/drawing/2010/main"/>
              </a:ext>
            </a:extLst>
          </a:blip>
          <a:srcRect/>
          <a:stretch/>
        </p:blipFill>
        <p:spPr>
          <a:xfrm>
            <a:off x="10995202" y="717784"/>
            <a:ext cx="1084735" cy="801734"/>
          </a:xfrm>
          <a:prstGeom prst="rect">
            <a:avLst/>
          </a:prstGeom>
        </p:spPr>
      </p:pic>
      <p:sp>
        <p:nvSpPr>
          <p:cNvPr id="16" name="Rectangle 15"/>
          <p:cNvSpPr/>
          <p:nvPr/>
        </p:nvSpPr>
        <p:spPr>
          <a:xfrm>
            <a:off x="391396" y="1010782"/>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 name="Rectangle 16"/>
          <p:cNvSpPr/>
          <p:nvPr/>
        </p:nvSpPr>
        <p:spPr>
          <a:xfrm>
            <a:off x="391396" y="1359515"/>
            <a:ext cx="10424160" cy="206912"/>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6" name="Rectangle 75"/>
          <p:cNvSpPr/>
          <p:nvPr/>
        </p:nvSpPr>
        <p:spPr>
          <a:xfrm>
            <a:off x="5837531" y="1010781"/>
            <a:ext cx="148741" cy="201909"/>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2" name="Rectangle 81"/>
          <p:cNvSpPr/>
          <p:nvPr/>
        </p:nvSpPr>
        <p:spPr>
          <a:xfrm>
            <a:off x="5468454" y="1361614"/>
            <a:ext cx="116193" cy="20231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5" name="Rectangle 84"/>
          <p:cNvSpPr/>
          <p:nvPr/>
        </p:nvSpPr>
        <p:spPr>
          <a:xfrm>
            <a:off x="1041225" y="2806421"/>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7" name="Rectangle 86"/>
          <p:cNvSpPr/>
          <p:nvPr/>
        </p:nvSpPr>
        <p:spPr>
          <a:xfrm>
            <a:off x="2894407" y="2807222"/>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8" name="Rectangle 87"/>
          <p:cNvSpPr/>
          <p:nvPr/>
        </p:nvSpPr>
        <p:spPr>
          <a:xfrm>
            <a:off x="1269494" y="2807222"/>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89" name="Rectangle 88"/>
          <p:cNvSpPr/>
          <p:nvPr/>
        </p:nvSpPr>
        <p:spPr>
          <a:xfrm>
            <a:off x="1041225" y="3151745"/>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1" name="Rectangle 90"/>
          <p:cNvSpPr/>
          <p:nvPr/>
        </p:nvSpPr>
        <p:spPr>
          <a:xfrm>
            <a:off x="2894407" y="3152546"/>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2" name="Rectangle 91"/>
          <p:cNvSpPr/>
          <p:nvPr/>
        </p:nvSpPr>
        <p:spPr>
          <a:xfrm>
            <a:off x="1269494" y="3152546"/>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3" name="Rectangle 92"/>
          <p:cNvSpPr/>
          <p:nvPr/>
        </p:nvSpPr>
        <p:spPr>
          <a:xfrm>
            <a:off x="1041225" y="3497069"/>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95" name="Rectangle 94"/>
          <p:cNvSpPr/>
          <p:nvPr/>
        </p:nvSpPr>
        <p:spPr>
          <a:xfrm>
            <a:off x="1269494" y="3497870"/>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99" name="Rounded Rectangle 98"/>
          <p:cNvSpPr/>
          <p:nvPr/>
        </p:nvSpPr>
        <p:spPr>
          <a:xfrm>
            <a:off x="885108" y="2654160"/>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a:off x="1041225" y="5198772"/>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Rectangle 104"/>
          <p:cNvSpPr/>
          <p:nvPr/>
        </p:nvSpPr>
        <p:spPr>
          <a:xfrm>
            <a:off x="1269494" y="5199573"/>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6" name="Rectangle 105"/>
          <p:cNvSpPr/>
          <p:nvPr/>
        </p:nvSpPr>
        <p:spPr>
          <a:xfrm>
            <a:off x="1041225" y="5544096"/>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7" name="Rectangle 106"/>
          <p:cNvSpPr/>
          <p:nvPr/>
        </p:nvSpPr>
        <p:spPr>
          <a:xfrm>
            <a:off x="1269494" y="5544897"/>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08" name="Rectangle 107"/>
          <p:cNvSpPr/>
          <p:nvPr/>
        </p:nvSpPr>
        <p:spPr>
          <a:xfrm>
            <a:off x="1041225" y="5929797"/>
            <a:ext cx="3345366" cy="208921"/>
          </a:xfrm>
          <a:prstGeom prst="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9" name="Rectangle 108"/>
          <p:cNvSpPr/>
          <p:nvPr/>
        </p:nvSpPr>
        <p:spPr>
          <a:xfrm>
            <a:off x="1269494" y="5930598"/>
            <a:ext cx="120393" cy="20812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1" name="Rectangle 110"/>
          <p:cNvSpPr/>
          <p:nvPr/>
        </p:nvSpPr>
        <p:spPr>
          <a:xfrm>
            <a:off x="2891630" y="3497069"/>
            <a:ext cx="120393" cy="208120"/>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113" name="Rounded Rectangle 112"/>
          <p:cNvSpPr/>
          <p:nvPr/>
        </p:nvSpPr>
        <p:spPr>
          <a:xfrm>
            <a:off x="702228" y="2548127"/>
            <a:ext cx="3986784" cy="1415737"/>
          </a:xfrm>
          <a:prstGeom prst="roundRect">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TextBox 114"/>
          <p:cNvSpPr txBox="1"/>
          <p:nvPr/>
        </p:nvSpPr>
        <p:spPr>
          <a:xfrm>
            <a:off x="972312" y="1929384"/>
            <a:ext cx="3462528" cy="523220"/>
          </a:xfrm>
          <a:prstGeom prst="rect">
            <a:avLst/>
          </a:prstGeom>
          <a:noFill/>
        </p:spPr>
        <p:txBody>
          <a:bodyPr wrap="square" rtlCol="0">
            <a:spAutoFit/>
          </a:bodyPr>
          <a:lstStyle/>
          <a:p>
            <a:pPr algn="ctr"/>
            <a:r>
              <a:rPr lang="en-US" sz="2800" dirty="0">
                <a:solidFill>
                  <a:schemeClr val="bg1"/>
                </a:solidFill>
              </a:rPr>
              <a:t>Over-splitting</a:t>
            </a:r>
          </a:p>
        </p:txBody>
      </p:sp>
      <p:sp>
        <p:nvSpPr>
          <p:cNvPr id="80" name="Rounded Rectangle 79"/>
          <p:cNvSpPr/>
          <p:nvPr/>
        </p:nvSpPr>
        <p:spPr>
          <a:xfrm>
            <a:off x="885108" y="5082179"/>
            <a:ext cx="3645408" cy="1210704"/>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ounded Rectangle 80"/>
          <p:cNvSpPr/>
          <p:nvPr/>
        </p:nvSpPr>
        <p:spPr>
          <a:xfrm>
            <a:off x="702228" y="4976146"/>
            <a:ext cx="3986784" cy="1415737"/>
          </a:xfrm>
          <a:prstGeom prst="roundRect">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5459836" y="1007939"/>
            <a:ext cx="124811" cy="204751"/>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4"/>
                </a:solidFill>
              </a:rPr>
              <a:t> </a:t>
            </a:r>
          </a:p>
        </p:txBody>
      </p:sp>
      <p:sp>
        <p:nvSpPr>
          <p:cNvPr id="79" name="Rounded Rectangle 78"/>
          <p:cNvSpPr/>
          <p:nvPr/>
        </p:nvSpPr>
        <p:spPr>
          <a:xfrm>
            <a:off x="5231282" y="954134"/>
            <a:ext cx="1006178" cy="664219"/>
          </a:xfrm>
          <a:prstGeom prst="roundRect">
            <a:avLst/>
          </a:prstGeom>
          <a:solidFill>
            <a:schemeClr val="accent3">
              <a:alpha val="23000"/>
            </a:schemeClr>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p:cNvSpPr/>
          <p:nvPr/>
        </p:nvSpPr>
        <p:spPr>
          <a:xfrm>
            <a:off x="5231282" y="2548127"/>
            <a:ext cx="1487424" cy="3843756"/>
          </a:xfrm>
          <a:prstGeom prst="round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p:cNvSpPr/>
          <p:nvPr/>
        </p:nvSpPr>
        <p:spPr>
          <a:xfrm>
            <a:off x="5231282" y="4779264"/>
            <a:ext cx="1487424" cy="1612619"/>
          </a:xfrm>
          <a:prstGeom prst="round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3"/>
          <p:cNvSpPr/>
          <p:nvPr/>
        </p:nvSpPr>
        <p:spPr>
          <a:xfrm>
            <a:off x="5226795" y="5929797"/>
            <a:ext cx="1487424" cy="462086"/>
          </a:xfrm>
          <a:prstGeom prst="round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p:cNvSpPr/>
          <p:nvPr/>
        </p:nvSpPr>
        <p:spPr>
          <a:xfrm>
            <a:off x="7295783" y="2548127"/>
            <a:ext cx="1487424" cy="3843756"/>
          </a:xfrm>
          <a:prstGeom prst="round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p:cNvSpPr/>
          <p:nvPr/>
        </p:nvSpPr>
        <p:spPr>
          <a:xfrm>
            <a:off x="7295783" y="4779264"/>
            <a:ext cx="1487424" cy="1612619"/>
          </a:xfrm>
          <a:prstGeom prst="round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ounded Rectangle 40"/>
          <p:cNvSpPr/>
          <p:nvPr/>
        </p:nvSpPr>
        <p:spPr>
          <a:xfrm>
            <a:off x="9333757" y="2548127"/>
            <a:ext cx="1487424" cy="3843756"/>
          </a:xfrm>
          <a:prstGeom prst="round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p:cNvSpPr/>
          <p:nvPr/>
        </p:nvSpPr>
        <p:spPr>
          <a:xfrm>
            <a:off x="9333757" y="5261101"/>
            <a:ext cx="1487424" cy="1150533"/>
          </a:xfrm>
          <a:prstGeom prst="round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252493" y="1935860"/>
            <a:ext cx="3462528" cy="523220"/>
          </a:xfrm>
          <a:prstGeom prst="rect">
            <a:avLst/>
          </a:prstGeom>
          <a:noFill/>
        </p:spPr>
        <p:txBody>
          <a:bodyPr wrap="square" rtlCol="0">
            <a:spAutoFit/>
          </a:bodyPr>
          <a:lstStyle/>
          <a:p>
            <a:pPr algn="ctr"/>
            <a:r>
              <a:rPr lang="en-US" sz="2800" dirty="0">
                <a:solidFill>
                  <a:schemeClr val="bg1"/>
                </a:solidFill>
              </a:rPr>
              <a:t>Actual</a:t>
            </a:r>
          </a:p>
        </p:txBody>
      </p:sp>
      <p:sp>
        <p:nvSpPr>
          <p:cNvPr id="46" name="TextBox 45"/>
          <p:cNvSpPr txBox="1"/>
          <p:nvPr/>
        </p:nvSpPr>
        <p:spPr>
          <a:xfrm>
            <a:off x="7295782" y="1929384"/>
            <a:ext cx="3519773" cy="523220"/>
          </a:xfrm>
          <a:prstGeom prst="rect">
            <a:avLst/>
          </a:prstGeom>
          <a:noFill/>
        </p:spPr>
        <p:txBody>
          <a:bodyPr wrap="square" rtlCol="0">
            <a:spAutoFit/>
          </a:bodyPr>
          <a:lstStyle/>
          <a:p>
            <a:pPr algn="ctr"/>
            <a:r>
              <a:rPr lang="en-US" sz="2800" dirty="0">
                <a:solidFill>
                  <a:schemeClr val="bg1"/>
                </a:solidFill>
              </a:rPr>
              <a:t>Estimated</a:t>
            </a:r>
          </a:p>
        </p:txBody>
      </p:sp>
      <p:pic>
        <p:nvPicPr>
          <p:cNvPr id="48" name="Picture 47"/>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14775"/>
          <a:stretch/>
        </p:blipFill>
        <p:spPr>
          <a:xfrm>
            <a:off x="10995202" y="717781"/>
            <a:ext cx="1084735" cy="5212016"/>
          </a:xfrm>
          <a:prstGeom prst="rect">
            <a:avLst/>
          </a:prstGeom>
        </p:spPr>
      </p:pic>
    </p:spTree>
    <p:extLst>
      <p:ext uri="{BB962C8B-B14F-4D97-AF65-F5344CB8AC3E}">
        <p14:creationId xmlns:p14="http://schemas.microsoft.com/office/powerpoint/2010/main" val="693869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5" grpId="0" animBg="1"/>
      <p:bldP spid="34" grpId="0" animBg="1"/>
      <p:bldP spid="38" grpId="0" animBg="1"/>
      <p:bldP spid="39" grpId="0" animBg="1"/>
      <p:bldP spid="41" grpId="0" animBg="1"/>
      <p:bldP spid="42" grpId="0" animBg="1"/>
      <p:bldP spid="45" grpId="0"/>
      <p:bldP spid="4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p:cNvSpPr>
            <a:spLocks noGrp="1"/>
          </p:cNvSpPr>
          <p:nvPr>
            <p:ph type="title"/>
          </p:nvPr>
        </p:nvSpPr>
        <p:spPr>
          <a:xfrm>
            <a:off x="71716" y="0"/>
            <a:ext cx="11871239" cy="1325563"/>
          </a:xfrm>
        </p:spPr>
        <p:txBody>
          <a:bodyPr/>
          <a:lstStyle/>
          <a:p>
            <a:r>
              <a:rPr lang="en-US" dirty="0"/>
              <a:t>Effects of over-splitting on minor allele frequency</a:t>
            </a:r>
          </a:p>
        </p:txBody>
      </p:sp>
      <p:pic>
        <p:nvPicPr>
          <p:cNvPr id="22" name="Picture 21"/>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23" name="Picture 22"/>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b="-4779"/>
          <a:stretch/>
        </p:blipFill>
        <p:spPr>
          <a:xfrm>
            <a:off x="10995202" y="717782"/>
            <a:ext cx="1084735" cy="6407637"/>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1715" y="722470"/>
            <a:ext cx="10488489" cy="6118285"/>
          </a:xfrm>
          <a:prstGeom prst="rect">
            <a:avLst/>
          </a:prstGeom>
          <a:solidFill>
            <a:srgbClr val="000000">
              <a:alpha val="50980"/>
            </a:srgbClr>
          </a:solidFill>
        </p:spPr>
      </p:pic>
    </p:spTree>
    <p:extLst>
      <p:ext uri="{BB962C8B-B14F-4D97-AF65-F5344CB8AC3E}">
        <p14:creationId xmlns:p14="http://schemas.microsoft.com/office/powerpoint/2010/main" val="16325303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58269" y="962494"/>
            <a:ext cx="10932445" cy="5895506"/>
          </a:xfrm>
        </p:spPr>
        <p:txBody>
          <a:bodyPr>
            <a:noAutofit/>
          </a:bodyPr>
          <a:lstStyle/>
          <a:p>
            <a:r>
              <a:rPr lang="en-US" sz="3200" dirty="0">
                <a:solidFill>
                  <a:schemeClr val="bg1">
                    <a:lumMod val="75000"/>
                  </a:schemeClr>
                </a:solidFill>
              </a:rPr>
              <a:t>How sensitive are various RADseq pipelines to over-splitting?</a:t>
            </a:r>
          </a:p>
          <a:p>
            <a:pPr lvl="1"/>
            <a:endParaRPr lang="en-US" dirty="0">
              <a:solidFill>
                <a:schemeClr val="bg1">
                  <a:lumMod val="75000"/>
                </a:schemeClr>
              </a:solidFill>
            </a:endParaRPr>
          </a:p>
          <a:p>
            <a:pPr lvl="1"/>
            <a:r>
              <a:rPr lang="en-US" dirty="0">
                <a:solidFill>
                  <a:schemeClr val="bg1">
                    <a:lumMod val="75000"/>
                  </a:schemeClr>
                </a:solidFill>
              </a:rPr>
              <a:t>dDocent-PE provides the most accurate </a:t>
            </a:r>
            <a:r>
              <a:rPr lang="en-US" i="1" dirty="0">
                <a:solidFill>
                  <a:schemeClr val="bg1">
                    <a:lumMod val="75000"/>
                  </a:schemeClr>
                </a:solidFill>
              </a:rPr>
              <a:t>de novo </a:t>
            </a:r>
            <a:r>
              <a:rPr lang="en-US" dirty="0">
                <a:solidFill>
                  <a:schemeClr val="bg1">
                    <a:lumMod val="75000"/>
                  </a:schemeClr>
                </a:solidFill>
              </a:rPr>
              <a:t>assemblies </a:t>
            </a:r>
          </a:p>
          <a:p>
            <a:pPr lvl="2"/>
            <a:r>
              <a:rPr lang="en-US" dirty="0">
                <a:solidFill>
                  <a:schemeClr val="bg1">
                    <a:lumMod val="75000"/>
                  </a:schemeClr>
                </a:solidFill>
              </a:rPr>
              <a:t>dDocent-SE and both </a:t>
            </a:r>
            <a:r>
              <a:rPr lang="en-US" dirty="0" err="1">
                <a:solidFill>
                  <a:schemeClr val="bg1">
                    <a:lumMod val="75000"/>
                  </a:schemeClr>
                </a:solidFill>
              </a:rPr>
              <a:t>pyRAD</a:t>
            </a:r>
            <a:r>
              <a:rPr lang="en-US" dirty="0">
                <a:solidFill>
                  <a:schemeClr val="bg1">
                    <a:lumMod val="75000"/>
                  </a:schemeClr>
                </a:solidFill>
              </a:rPr>
              <a:t> are moderately sensitive to INDELs</a:t>
            </a:r>
          </a:p>
          <a:p>
            <a:pPr lvl="2"/>
            <a:r>
              <a:rPr lang="en-US" dirty="0">
                <a:solidFill>
                  <a:schemeClr val="bg1">
                    <a:lumMod val="75000"/>
                  </a:schemeClr>
                </a:solidFill>
              </a:rPr>
              <a:t>Both versions of Stacks are highly sensitive to INDELs</a:t>
            </a:r>
          </a:p>
          <a:p>
            <a:endParaRPr lang="en-US" dirty="0">
              <a:solidFill>
                <a:schemeClr val="bg1">
                  <a:lumMod val="75000"/>
                </a:schemeClr>
              </a:solidFill>
            </a:endParaRPr>
          </a:p>
          <a:p>
            <a:r>
              <a:rPr lang="en-US" dirty="0">
                <a:solidFill>
                  <a:schemeClr val="bg1">
                    <a:lumMod val="75000"/>
                  </a:schemeClr>
                </a:solidFill>
              </a:rPr>
              <a:t>What are the effects of over-split loci on estimates of population genetic structure?</a:t>
            </a:r>
          </a:p>
          <a:p>
            <a:pPr lvl="1"/>
            <a:endParaRPr lang="en-US" dirty="0">
              <a:solidFill>
                <a:schemeClr val="bg1">
                  <a:lumMod val="75000"/>
                </a:schemeClr>
              </a:solidFill>
            </a:endParaRPr>
          </a:p>
          <a:p>
            <a:pPr lvl="1"/>
            <a:r>
              <a:rPr lang="en-US" dirty="0">
                <a:solidFill>
                  <a:schemeClr val="bg1">
                    <a:lumMod val="75000"/>
                  </a:schemeClr>
                </a:solidFill>
              </a:rPr>
              <a:t>Over-splitting loci negatively biases estimates of observed heterozygosity</a:t>
            </a:r>
          </a:p>
          <a:p>
            <a:pPr lvl="1"/>
            <a:endParaRPr lang="en-US" dirty="0"/>
          </a:p>
          <a:p>
            <a:pPr lvl="1"/>
            <a:r>
              <a:rPr lang="en-US" dirty="0"/>
              <a:t>Over-splitting loci introduces error into estimates of </a:t>
            </a:r>
            <a:r>
              <a:rPr lang="en-US" i="1" dirty="0"/>
              <a:t>F</a:t>
            </a:r>
            <a:r>
              <a:rPr lang="en-US" i="1" baseline="-25000" dirty="0"/>
              <a:t>ST</a:t>
            </a:r>
            <a:r>
              <a:rPr lang="en-US" dirty="0"/>
              <a:t>, especially at lower levels of population structure</a:t>
            </a:r>
          </a:p>
        </p:txBody>
      </p:sp>
      <p:pic>
        <p:nvPicPr>
          <p:cNvPr id="4" name="Picture 3"/>
          <p:cNvPicPr>
            <a:picLocks noChangeAspect="1"/>
          </p:cNvPicPr>
          <p:nvPr/>
        </p:nvPicPr>
        <p:blipFill>
          <a:blip r:embed="rId2">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6" name="Picture 5"/>
          <p:cNvPicPr>
            <a:picLocks noChangeAspect="1"/>
          </p:cNvPicPr>
          <p:nvPr/>
        </p:nvPicPr>
        <p:blipFill rotWithShape="1">
          <a:blip r:embed="rId2" cstate="hqprint">
            <a:lum bright="70000" contrast="-70000"/>
            <a:alphaModFix/>
            <a:extLst>
              <a:ext uri="{28A0092B-C50C-407E-A947-70E740481C1C}">
                <a14:useLocalDpi xmlns:a14="http://schemas.microsoft.com/office/drawing/2010/main"/>
              </a:ext>
            </a:extLst>
          </a:blip>
          <a:srcRect t="-1" b="10176"/>
          <a:stretch/>
        </p:blipFill>
        <p:spPr>
          <a:xfrm>
            <a:off x="10995202" y="717781"/>
            <a:ext cx="1084735" cy="5493238"/>
          </a:xfrm>
          <a:prstGeom prst="rect">
            <a:avLst/>
          </a:prstGeom>
        </p:spPr>
      </p:pic>
    </p:spTree>
    <p:extLst>
      <p:ext uri="{BB962C8B-B14F-4D97-AF65-F5344CB8AC3E}">
        <p14:creationId xmlns:p14="http://schemas.microsoft.com/office/powerpoint/2010/main" val="19538066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p:cNvSpPr>
            <a:spLocks noGrp="1"/>
          </p:cNvSpPr>
          <p:nvPr>
            <p:ph sz="half" idx="1"/>
          </p:nvPr>
        </p:nvSpPr>
        <p:spPr>
          <a:xfrm>
            <a:off x="44823" y="2007517"/>
            <a:ext cx="6487997" cy="4351338"/>
          </a:xfrm>
        </p:spPr>
        <p:txBody>
          <a:bodyPr/>
          <a:lstStyle/>
          <a:p>
            <a:r>
              <a:rPr lang="en-US" i="1" dirty="0"/>
              <a:t>De novo </a:t>
            </a:r>
            <a:r>
              <a:rPr lang="en-US" dirty="0"/>
              <a:t>RAD assemblies need to be properly optimized!</a:t>
            </a:r>
          </a:p>
          <a:p>
            <a:endParaRPr lang="en-US" dirty="0"/>
          </a:p>
          <a:p>
            <a:endParaRPr lang="en-US" dirty="0"/>
          </a:p>
          <a:p>
            <a:endParaRPr lang="en-US" sz="100" dirty="0"/>
          </a:p>
          <a:p>
            <a:r>
              <a:rPr lang="en-US" dirty="0"/>
              <a:t>Previous published results from assemblies without alignment need to be interpreted with caution </a:t>
            </a:r>
          </a:p>
          <a:p>
            <a:pPr lvl="1"/>
            <a:r>
              <a:rPr lang="en-US" dirty="0"/>
              <a:t>Especially in higher gene flow species</a:t>
            </a:r>
          </a:p>
        </p:txBody>
      </p:sp>
      <p:sp>
        <p:nvSpPr>
          <p:cNvPr id="4" name="Title 3"/>
          <p:cNvSpPr>
            <a:spLocks noGrp="1"/>
          </p:cNvSpPr>
          <p:nvPr>
            <p:ph type="title"/>
          </p:nvPr>
        </p:nvSpPr>
        <p:spPr/>
        <p:txBody>
          <a:bodyPr/>
          <a:lstStyle/>
          <a:p>
            <a:r>
              <a:rPr lang="en-US" dirty="0"/>
              <a:t>Implications</a:t>
            </a:r>
          </a:p>
        </p:txBody>
      </p:sp>
      <p:pic>
        <p:nvPicPr>
          <p:cNvPr id="6" name="Picture 5"/>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8" name="Picture 7"/>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6537307" y="2087029"/>
            <a:ext cx="3993974" cy="3450578"/>
          </a:xfrm>
          <a:prstGeom prst="rect">
            <a:avLst/>
          </a:prstGeom>
        </p:spPr>
      </p:pic>
      <p:sp>
        <p:nvSpPr>
          <p:cNvPr id="11" name="TextBox 10"/>
          <p:cNvSpPr txBox="1"/>
          <p:nvPr/>
        </p:nvSpPr>
        <p:spPr>
          <a:xfrm>
            <a:off x="44823" y="5876067"/>
            <a:ext cx="10950379" cy="954107"/>
          </a:xfrm>
          <a:prstGeom prst="rect">
            <a:avLst/>
          </a:prstGeom>
          <a:noFill/>
        </p:spPr>
        <p:txBody>
          <a:bodyPr wrap="square" rtlCol="0">
            <a:spAutoFit/>
          </a:bodyPr>
          <a:lstStyle/>
          <a:p>
            <a:pPr algn="ctr"/>
            <a:r>
              <a:rPr lang="en-US" sz="2800" dirty="0">
                <a:solidFill>
                  <a:schemeClr val="accent4"/>
                </a:solidFill>
              </a:rPr>
              <a:t>You should check out the dDocent pipeline!</a:t>
            </a:r>
          </a:p>
          <a:p>
            <a:pPr algn="ctr"/>
            <a:r>
              <a:rPr lang="en-US" sz="2800" dirty="0">
                <a:solidFill>
                  <a:schemeClr val="accent4"/>
                </a:solidFill>
              </a:rPr>
              <a:t>https://</a:t>
            </a:r>
            <a:r>
              <a:rPr lang="en-US" sz="2800" dirty="0" err="1">
                <a:solidFill>
                  <a:schemeClr val="accent4"/>
                </a:solidFill>
              </a:rPr>
              <a:t>github.com</a:t>
            </a:r>
            <a:r>
              <a:rPr lang="en-US" sz="2800" dirty="0">
                <a:solidFill>
                  <a:schemeClr val="accent4"/>
                </a:solidFill>
              </a:rPr>
              <a:t>/</a:t>
            </a:r>
            <a:r>
              <a:rPr lang="en-US" sz="2800" dirty="0" err="1">
                <a:solidFill>
                  <a:schemeClr val="accent4"/>
                </a:solidFill>
              </a:rPr>
              <a:t>jpuritz</a:t>
            </a:r>
            <a:r>
              <a:rPr lang="en-US" sz="2800" dirty="0">
                <a:solidFill>
                  <a:schemeClr val="accent4"/>
                </a:solidFill>
              </a:rPr>
              <a:t>/dDocent</a:t>
            </a:r>
          </a:p>
        </p:txBody>
      </p:sp>
      <p:pic>
        <p:nvPicPr>
          <p:cNvPr id="12" name="Picture 11"/>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flipH="1">
            <a:off x="736162" y="2876509"/>
            <a:ext cx="981933" cy="981933"/>
          </a:xfrm>
          <a:prstGeom prst="rect">
            <a:avLst/>
          </a:prstGeom>
        </p:spPr>
      </p:pic>
      <p:pic>
        <p:nvPicPr>
          <p:cNvPr id="13" name="Picture 12"/>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flipH="1">
            <a:off x="3289435" y="2876509"/>
            <a:ext cx="981933" cy="981933"/>
          </a:xfrm>
          <a:prstGeom prst="rect">
            <a:avLst/>
          </a:prstGeom>
        </p:spPr>
      </p:pic>
      <p:sp>
        <p:nvSpPr>
          <p:cNvPr id="14" name="TextBox 13"/>
          <p:cNvSpPr txBox="1"/>
          <p:nvPr/>
        </p:nvSpPr>
        <p:spPr>
          <a:xfrm>
            <a:off x="1787462" y="2956316"/>
            <a:ext cx="1339251" cy="830997"/>
          </a:xfrm>
          <a:prstGeom prst="rect">
            <a:avLst/>
          </a:prstGeom>
          <a:noFill/>
        </p:spPr>
        <p:txBody>
          <a:bodyPr wrap="square" rtlCol="0">
            <a:spAutoFit/>
          </a:bodyPr>
          <a:lstStyle/>
          <a:p>
            <a:r>
              <a:rPr lang="en-US" sz="4800" dirty="0">
                <a:solidFill>
                  <a:schemeClr val="bg1"/>
                </a:solidFill>
              </a:rPr>
              <a:t>IN  =</a:t>
            </a:r>
          </a:p>
        </p:txBody>
      </p:sp>
      <p:sp>
        <p:nvSpPr>
          <p:cNvPr id="15" name="TextBox 14"/>
          <p:cNvSpPr txBox="1"/>
          <p:nvPr/>
        </p:nvSpPr>
        <p:spPr>
          <a:xfrm>
            <a:off x="4451698" y="2951976"/>
            <a:ext cx="1339251" cy="830997"/>
          </a:xfrm>
          <a:prstGeom prst="rect">
            <a:avLst/>
          </a:prstGeom>
          <a:noFill/>
        </p:spPr>
        <p:txBody>
          <a:bodyPr wrap="square" rtlCol="0">
            <a:spAutoFit/>
          </a:bodyPr>
          <a:lstStyle/>
          <a:p>
            <a:r>
              <a:rPr lang="en-US" sz="4800" dirty="0">
                <a:solidFill>
                  <a:schemeClr val="bg1"/>
                </a:solidFill>
              </a:rPr>
              <a:t>OUT</a:t>
            </a:r>
          </a:p>
        </p:txBody>
      </p:sp>
      <p:pic>
        <p:nvPicPr>
          <p:cNvPr id="17" name="Picture 16"/>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7109"/>
          <a:stretch/>
        </p:blipFill>
        <p:spPr>
          <a:xfrm>
            <a:off x="10995202" y="717781"/>
            <a:ext cx="1084735" cy="5680830"/>
          </a:xfrm>
          <a:prstGeom prst="rect">
            <a:avLst/>
          </a:prstGeom>
        </p:spPr>
      </p:pic>
    </p:spTree>
    <p:extLst>
      <p:ext uri="{BB962C8B-B14F-4D97-AF65-F5344CB8AC3E}">
        <p14:creationId xmlns:p14="http://schemas.microsoft.com/office/powerpoint/2010/main" val="455113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1" grpId="0"/>
      <p:bldP spid="14" grpId="0"/>
      <p:bldP spid="1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Discussion?</a:t>
            </a:r>
            <a:br>
              <a:rPr lang="en-US" dirty="0"/>
            </a:br>
            <a:r>
              <a:rPr lang="en-US" dirty="0"/>
              <a:t>Questions?</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89738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Exercises</a:t>
            </a:r>
          </a:p>
        </p:txBody>
      </p:sp>
      <p:sp>
        <p:nvSpPr>
          <p:cNvPr id="8" name="Content Placeholder 7"/>
          <p:cNvSpPr>
            <a:spLocks noGrp="1"/>
          </p:cNvSpPr>
          <p:nvPr>
            <p:ph idx="1"/>
          </p:nvPr>
        </p:nvSpPr>
        <p:spPr>
          <a:xfrm>
            <a:off x="68209" y="782223"/>
            <a:ext cx="12133730" cy="4525963"/>
          </a:xfrm>
        </p:spPr>
        <p:txBody>
          <a:bodyPr>
            <a:noAutofit/>
          </a:bodyPr>
          <a:lstStyle/>
          <a:p>
            <a:r>
              <a:rPr lang="en-US" sz="4400" dirty="0"/>
              <a:t>bash </a:t>
            </a:r>
            <a:r>
              <a:rPr lang="en-US" sz="4000" dirty="0"/>
              <a:t>/gdc_home2/groups/BAG18/1_monday/</a:t>
            </a:r>
            <a:r>
              <a:rPr lang="en-US" sz="4000" dirty="0" err="1"/>
              <a:t>Install.sh</a:t>
            </a:r>
            <a:r>
              <a:rPr lang="en-US" sz="6000" dirty="0"/>
              <a:t> </a:t>
            </a:r>
          </a:p>
          <a:p>
            <a:endParaRPr lang="en-US" sz="4400" dirty="0"/>
          </a:p>
          <a:p>
            <a:endParaRPr lang="en-US" sz="4400" dirty="0"/>
          </a:p>
          <a:p>
            <a:r>
              <a:rPr lang="en-US" sz="4400" dirty="0" err="1"/>
              <a:t>Ref.Ex</a:t>
            </a:r>
            <a:r>
              <a:rPr lang="en-US" sz="4400" dirty="0"/>
              <a:t>, </a:t>
            </a:r>
            <a:r>
              <a:rPr lang="en-US" sz="4400" dirty="0" err="1"/>
              <a:t>Map.Ex</a:t>
            </a:r>
            <a:r>
              <a:rPr lang="en-US" sz="4400" dirty="0"/>
              <a:t>, </a:t>
            </a:r>
            <a:r>
              <a:rPr lang="en-US" sz="4400" dirty="0" err="1"/>
              <a:t>Filter.Ex</a:t>
            </a:r>
            <a:r>
              <a:rPr lang="en-US" sz="4400" dirty="0"/>
              <a:t>, </a:t>
            </a:r>
            <a:r>
              <a:rPr lang="en-US" sz="4400" dirty="0" err="1"/>
              <a:t>EecSeq.Ex</a:t>
            </a:r>
            <a:endParaRPr lang="en-US" sz="4400" dirty="0"/>
          </a:p>
          <a:p>
            <a:endParaRPr lang="en-US" sz="4400" dirty="0"/>
          </a:p>
          <a:p>
            <a:r>
              <a:rPr lang="en-US" sz="4400" dirty="0"/>
              <a:t>Markdown Format exercises can be found at https://</a:t>
            </a:r>
            <a:r>
              <a:rPr lang="en-US" sz="4400" dirty="0" err="1"/>
              <a:t>github.com</a:t>
            </a:r>
            <a:r>
              <a:rPr lang="en-US" sz="4400" dirty="0"/>
              <a:t>/</a:t>
            </a:r>
            <a:r>
              <a:rPr lang="en-US" sz="4400" dirty="0" err="1"/>
              <a:t>jpuritz</a:t>
            </a:r>
            <a:r>
              <a:rPr lang="en-US" sz="4400" dirty="0"/>
              <a:t>/Winter.School2018</a:t>
            </a:r>
          </a:p>
        </p:txBody>
      </p:sp>
    </p:spTree>
    <p:extLst>
      <p:ext uri="{BB962C8B-B14F-4D97-AF65-F5344CB8AC3E}">
        <p14:creationId xmlns:p14="http://schemas.microsoft.com/office/powerpoint/2010/main" val="11088283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Exercises</a:t>
            </a:r>
          </a:p>
        </p:txBody>
      </p:sp>
      <p:sp>
        <p:nvSpPr>
          <p:cNvPr id="8" name="Content Placeholder 7"/>
          <p:cNvSpPr>
            <a:spLocks noGrp="1"/>
          </p:cNvSpPr>
          <p:nvPr>
            <p:ph idx="1"/>
          </p:nvPr>
        </p:nvSpPr>
        <p:spPr>
          <a:xfrm>
            <a:off x="58270" y="782223"/>
            <a:ext cx="12133730" cy="4525963"/>
          </a:xfrm>
        </p:spPr>
        <p:txBody>
          <a:bodyPr>
            <a:noAutofit/>
          </a:bodyPr>
          <a:lstStyle/>
          <a:p>
            <a:r>
              <a:rPr lang="en-US" dirty="0"/>
              <a:t>bash </a:t>
            </a:r>
            <a:r>
              <a:rPr lang="en-US" sz="2400" dirty="0"/>
              <a:t>/gdc_home2/groups/BAG18/1_monday/</a:t>
            </a:r>
            <a:r>
              <a:rPr lang="en-US" sz="2400" dirty="0" err="1"/>
              <a:t>Install.sh</a:t>
            </a:r>
            <a:r>
              <a:rPr lang="en-US" sz="2400" dirty="0"/>
              <a:t> </a:t>
            </a:r>
          </a:p>
          <a:p>
            <a:r>
              <a:rPr lang="en-US" sz="2400" dirty="0" err="1"/>
              <a:t>Ref.Ex</a:t>
            </a:r>
            <a:r>
              <a:rPr lang="en-US" sz="2400" dirty="0"/>
              <a:t>, </a:t>
            </a:r>
            <a:r>
              <a:rPr lang="en-US" sz="2400" dirty="0" err="1"/>
              <a:t>Map.Ex</a:t>
            </a:r>
            <a:r>
              <a:rPr lang="en-US" sz="2400" dirty="0"/>
              <a:t>, </a:t>
            </a:r>
            <a:r>
              <a:rPr lang="en-US" sz="2400" dirty="0" err="1"/>
              <a:t>Filter.Ex</a:t>
            </a:r>
            <a:r>
              <a:rPr lang="en-US" sz="2400" dirty="0"/>
              <a:t>, </a:t>
            </a:r>
            <a:r>
              <a:rPr lang="en-US" sz="2400" dirty="0" err="1"/>
              <a:t>EecSeq.Ex</a:t>
            </a:r>
            <a:endParaRPr lang="en-US" sz="2400" dirty="0"/>
          </a:p>
          <a:p>
            <a:r>
              <a:rPr lang="en-US" sz="2400" dirty="0"/>
              <a:t>Markdown Format exercises can be found at https://</a:t>
            </a:r>
            <a:r>
              <a:rPr lang="en-US" sz="2400" dirty="0" err="1"/>
              <a:t>github.com</a:t>
            </a:r>
            <a:r>
              <a:rPr lang="en-US" sz="2400" dirty="0"/>
              <a:t>/</a:t>
            </a:r>
            <a:r>
              <a:rPr lang="en-US" sz="2400" dirty="0" err="1"/>
              <a:t>jpuritz</a:t>
            </a:r>
            <a:r>
              <a:rPr lang="en-US" sz="2400" dirty="0"/>
              <a:t>/WinterSchool.2018</a:t>
            </a:r>
          </a:p>
          <a:p>
            <a:endParaRPr lang="en-US" sz="2400" dirty="0"/>
          </a:p>
          <a:p>
            <a:r>
              <a:rPr lang="en-US" sz="4400" dirty="0"/>
              <a:t>Thank you to ETH and B@G for inviting me back!</a:t>
            </a:r>
          </a:p>
          <a:p>
            <a:r>
              <a:rPr lang="en-US" sz="4400" dirty="0"/>
              <a:t>Thanks to all of you for your attention!</a:t>
            </a:r>
          </a:p>
          <a:p>
            <a:pPr lvl="1"/>
            <a:r>
              <a:rPr lang="en-US" sz="3200" dirty="0"/>
              <a:t>Find me online!</a:t>
            </a:r>
          </a:p>
          <a:p>
            <a:pPr lvl="2"/>
            <a:r>
              <a:rPr lang="en-US" sz="2800" dirty="0" err="1"/>
              <a:t>jpuritz@gmail.com</a:t>
            </a:r>
            <a:endParaRPr lang="en-US" sz="2800" dirty="0"/>
          </a:p>
          <a:p>
            <a:pPr lvl="2"/>
            <a:r>
              <a:rPr lang="en-US" sz="2800" dirty="0"/>
              <a:t>https://</a:t>
            </a:r>
            <a:r>
              <a:rPr lang="en-US" sz="2800" dirty="0" err="1"/>
              <a:t>www.researchgate.net</a:t>
            </a:r>
            <a:r>
              <a:rPr lang="en-US" sz="2800" dirty="0"/>
              <a:t>/profile/</a:t>
            </a:r>
            <a:r>
              <a:rPr lang="en-US" sz="2800" dirty="0" err="1"/>
              <a:t>Jonathan_Puritz</a:t>
            </a:r>
            <a:endParaRPr lang="en-US" sz="2800" dirty="0"/>
          </a:p>
          <a:p>
            <a:pPr lvl="2"/>
            <a:r>
              <a:rPr lang="en-US" sz="2800" dirty="0"/>
              <a:t>Twitter: @</a:t>
            </a:r>
            <a:r>
              <a:rPr lang="en-US" sz="2800" dirty="0" err="1"/>
              <a:t>jonpuritz</a:t>
            </a:r>
            <a:endParaRPr lang="en-US" sz="2800" dirty="0"/>
          </a:p>
          <a:p>
            <a:pPr lvl="2"/>
            <a:r>
              <a:rPr lang="en-US" sz="2800" dirty="0"/>
              <a:t>Instagram: @</a:t>
            </a:r>
            <a:r>
              <a:rPr lang="en-US" sz="2800" dirty="0" err="1"/>
              <a:t>jonpuritz</a:t>
            </a:r>
            <a:endParaRPr lang="en-US" sz="2800" dirty="0"/>
          </a:p>
          <a:p>
            <a:pPr lvl="2"/>
            <a:r>
              <a:rPr lang="en-US" sz="2800" dirty="0"/>
              <a:t>Website: </a:t>
            </a:r>
            <a:r>
              <a:rPr lang="en-US" sz="2800" dirty="0" err="1"/>
              <a:t>MarineEvoEco.com</a:t>
            </a:r>
            <a:endParaRPr lang="en-US" sz="2800" dirty="0"/>
          </a:p>
        </p:txBody>
      </p:sp>
    </p:spTree>
    <p:extLst>
      <p:ext uri="{BB962C8B-B14F-4D97-AF65-F5344CB8AC3E}">
        <p14:creationId xmlns:p14="http://schemas.microsoft.com/office/powerpoint/2010/main" val="1463098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dDocent</a:t>
            </a:r>
          </a:p>
        </p:txBody>
      </p:sp>
      <p:sp>
        <p:nvSpPr>
          <p:cNvPr id="5" name="Text Placeholder 4"/>
          <p:cNvSpPr>
            <a:spLocks noGrp="1"/>
          </p:cNvSpPr>
          <p:nvPr>
            <p:ph type="body" idx="1"/>
          </p:nvPr>
        </p:nvSpPr>
        <p:spPr/>
        <p:txBody>
          <a:bodyPr/>
          <a:lstStyle/>
          <a:p>
            <a:r>
              <a:rPr lang="en-US" dirty="0"/>
              <a:t>Advantages</a:t>
            </a:r>
          </a:p>
        </p:txBody>
      </p:sp>
      <p:sp>
        <p:nvSpPr>
          <p:cNvPr id="6" name="Content Placeholder 5"/>
          <p:cNvSpPr>
            <a:spLocks noGrp="1"/>
          </p:cNvSpPr>
          <p:nvPr>
            <p:ph sz="half" idx="2"/>
          </p:nvPr>
        </p:nvSpPr>
        <p:spPr/>
        <p:txBody>
          <a:bodyPr>
            <a:normAutofit lnSpcReduction="10000"/>
          </a:bodyPr>
          <a:lstStyle/>
          <a:p>
            <a:r>
              <a:rPr lang="en-US" dirty="0"/>
              <a:t>Performs read trimming and is INDEL aware for assembly and read mapping</a:t>
            </a:r>
          </a:p>
          <a:p>
            <a:r>
              <a:rPr lang="en-US" dirty="0"/>
              <a:t>Follows a stepwise, traditional NGS workflow</a:t>
            </a:r>
          </a:p>
          <a:p>
            <a:r>
              <a:rPr lang="en-US" dirty="0"/>
              <a:t>Has a novel data reduction method for </a:t>
            </a:r>
            <a:r>
              <a:rPr lang="en-US" i="1" dirty="0"/>
              <a:t>de novo </a:t>
            </a:r>
            <a:r>
              <a:rPr lang="en-US" dirty="0"/>
              <a:t>assembly</a:t>
            </a:r>
          </a:p>
          <a:p>
            <a:r>
              <a:rPr lang="en-US" dirty="0"/>
              <a:t>Open source BASH code that is easy to customize</a:t>
            </a:r>
          </a:p>
        </p:txBody>
      </p:sp>
      <p:sp>
        <p:nvSpPr>
          <p:cNvPr id="7" name="Text Placeholder 6"/>
          <p:cNvSpPr>
            <a:spLocks noGrp="1"/>
          </p:cNvSpPr>
          <p:nvPr>
            <p:ph type="body" sz="quarter" idx="3"/>
          </p:nvPr>
        </p:nvSpPr>
        <p:spPr/>
        <p:txBody>
          <a:bodyPr/>
          <a:lstStyle/>
          <a:p>
            <a:r>
              <a:rPr lang="en-US" dirty="0"/>
              <a:t>Disadvantages</a:t>
            </a:r>
          </a:p>
        </p:txBody>
      </p:sp>
      <p:sp>
        <p:nvSpPr>
          <p:cNvPr id="8" name="Content Placeholder 7"/>
          <p:cNvSpPr>
            <a:spLocks noGrp="1"/>
          </p:cNvSpPr>
          <p:nvPr>
            <p:ph sz="quarter" idx="4"/>
          </p:nvPr>
        </p:nvSpPr>
        <p:spPr/>
        <p:txBody>
          <a:bodyPr>
            <a:normAutofit lnSpcReduction="10000"/>
          </a:bodyPr>
          <a:lstStyle/>
          <a:p>
            <a:r>
              <a:rPr lang="en-US" dirty="0"/>
              <a:t>Currently the final output is limited to VCF files.</a:t>
            </a:r>
          </a:p>
          <a:p>
            <a:endParaRPr lang="en-US" dirty="0"/>
          </a:p>
          <a:p>
            <a:r>
              <a:rPr lang="en-US" dirty="0"/>
              <a:t>Requires several different software dependencies and can be difficult to install.</a:t>
            </a:r>
          </a:p>
          <a:p>
            <a:endParaRPr lang="en-US" dirty="0"/>
          </a:p>
          <a:p>
            <a:r>
              <a:rPr lang="en-US" dirty="0"/>
              <a:t>Limited by the development of dependent packages</a:t>
            </a:r>
          </a:p>
          <a:p>
            <a:endParaRPr lang="en-US" dirty="0"/>
          </a:p>
          <a:p>
            <a:endParaRPr lang="en-US" dirty="0"/>
          </a:p>
          <a:p>
            <a:endParaRPr lang="en-US" dirty="0"/>
          </a:p>
        </p:txBody>
      </p:sp>
      <p:pic>
        <p:nvPicPr>
          <p:cNvPr id="9" name="Picture 8"/>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sp>
        <p:nvSpPr>
          <p:cNvPr id="11"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B@G 2018</a:t>
            </a:r>
            <a:endParaRPr lang="en-US" sz="2000" dirty="0">
              <a:solidFill>
                <a:srgbClr val="87FF23"/>
              </a:solidFill>
              <a:latin typeface="Avenir Next Condensed Regular"/>
              <a:cs typeface="Avenir Next Condensed Regular"/>
            </a:endParaRPr>
          </a:p>
        </p:txBody>
      </p:sp>
      <p:pic>
        <p:nvPicPr>
          <p:cNvPr id="12" name="Picture 11"/>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5" b="19756"/>
          <a:stretch/>
        </p:blipFill>
        <p:spPr>
          <a:xfrm>
            <a:off x="10995202" y="717783"/>
            <a:ext cx="1084735" cy="4907162"/>
          </a:xfrm>
          <a:prstGeom prst="rect">
            <a:avLst/>
          </a:prstGeom>
        </p:spPr>
      </p:pic>
    </p:spTree>
    <p:extLst>
      <p:ext uri="{BB962C8B-B14F-4D97-AF65-F5344CB8AC3E}">
        <p14:creationId xmlns:p14="http://schemas.microsoft.com/office/powerpoint/2010/main" val="699558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pyRAD</a:t>
            </a:r>
            <a:endParaRPr lang="en-US" dirty="0"/>
          </a:p>
        </p:txBody>
      </p:sp>
      <p:sp>
        <p:nvSpPr>
          <p:cNvPr id="5" name="Text Placeholder 4"/>
          <p:cNvSpPr>
            <a:spLocks noGrp="1"/>
          </p:cNvSpPr>
          <p:nvPr>
            <p:ph type="body" idx="1"/>
          </p:nvPr>
        </p:nvSpPr>
        <p:spPr/>
        <p:txBody>
          <a:bodyPr/>
          <a:lstStyle/>
          <a:p>
            <a:r>
              <a:rPr lang="en-US" dirty="0"/>
              <a:t>Advantages</a:t>
            </a:r>
          </a:p>
        </p:txBody>
      </p:sp>
      <p:sp>
        <p:nvSpPr>
          <p:cNvPr id="6" name="Content Placeholder 5"/>
          <p:cNvSpPr>
            <a:spLocks noGrp="1"/>
          </p:cNvSpPr>
          <p:nvPr>
            <p:ph sz="half" idx="2"/>
          </p:nvPr>
        </p:nvSpPr>
        <p:spPr/>
        <p:txBody>
          <a:bodyPr>
            <a:normAutofit fontScale="92500"/>
          </a:bodyPr>
          <a:lstStyle/>
          <a:p>
            <a:r>
              <a:rPr lang="en-US" dirty="0"/>
              <a:t>Flexible package designed to handle multiple different </a:t>
            </a:r>
            <a:r>
              <a:rPr lang="en-US" dirty="0" err="1"/>
              <a:t>RADseq</a:t>
            </a:r>
            <a:r>
              <a:rPr lang="en-US" dirty="0"/>
              <a:t> methods</a:t>
            </a:r>
          </a:p>
          <a:p>
            <a:r>
              <a:rPr lang="en-US" dirty="0"/>
              <a:t>Open source, easy to read python code</a:t>
            </a:r>
          </a:p>
          <a:p>
            <a:r>
              <a:rPr lang="en-US" dirty="0"/>
              <a:t>Performs clustering and alignment, so INDELS are properly handled</a:t>
            </a:r>
          </a:p>
          <a:p>
            <a:r>
              <a:rPr lang="en-US" dirty="0"/>
              <a:t>Can output several different output types directly</a:t>
            </a:r>
          </a:p>
          <a:p>
            <a:endParaRPr lang="en-US" dirty="0"/>
          </a:p>
        </p:txBody>
      </p:sp>
      <p:sp>
        <p:nvSpPr>
          <p:cNvPr id="7" name="Text Placeholder 6"/>
          <p:cNvSpPr>
            <a:spLocks noGrp="1"/>
          </p:cNvSpPr>
          <p:nvPr>
            <p:ph type="body" sz="quarter" idx="3"/>
          </p:nvPr>
        </p:nvSpPr>
        <p:spPr/>
        <p:txBody>
          <a:bodyPr/>
          <a:lstStyle/>
          <a:p>
            <a:r>
              <a:rPr lang="en-US" dirty="0"/>
              <a:t>Disadvantages</a:t>
            </a:r>
          </a:p>
        </p:txBody>
      </p:sp>
      <p:sp>
        <p:nvSpPr>
          <p:cNvPr id="8" name="Content Placeholder 7"/>
          <p:cNvSpPr>
            <a:spLocks noGrp="1"/>
          </p:cNvSpPr>
          <p:nvPr>
            <p:ph sz="quarter" idx="4"/>
          </p:nvPr>
        </p:nvSpPr>
        <p:spPr/>
        <p:txBody>
          <a:bodyPr>
            <a:normAutofit lnSpcReduction="10000"/>
          </a:bodyPr>
          <a:lstStyle/>
          <a:p>
            <a:r>
              <a:rPr lang="en-US" dirty="0"/>
              <a:t>Cannot handle a reference genome.   Only does </a:t>
            </a:r>
            <a:r>
              <a:rPr lang="en-US" i="1" dirty="0"/>
              <a:t>de novo </a:t>
            </a:r>
            <a:r>
              <a:rPr lang="en-US" dirty="0"/>
              <a:t> assembly</a:t>
            </a:r>
          </a:p>
          <a:p>
            <a:endParaRPr lang="en-US" dirty="0"/>
          </a:p>
          <a:p>
            <a:r>
              <a:rPr lang="en-US" dirty="0"/>
              <a:t>Has a single sample, single base pair model for SNP calling</a:t>
            </a:r>
          </a:p>
          <a:p>
            <a:endParaRPr lang="en-US" dirty="0"/>
          </a:p>
          <a:p>
            <a:r>
              <a:rPr lang="en-US" dirty="0"/>
              <a:t>Is designed mostly for phylogenetics</a:t>
            </a:r>
          </a:p>
          <a:p>
            <a:endParaRPr lang="en-US" dirty="0"/>
          </a:p>
          <a:p>
            <a:endParaRPr lang="en-US" dirty="0"/>
          </a:p>
          <a:p>
            <a:endParaRPr lang="en-US" dirty="0"/>
          </a:p>
          <a:p>
            <a:endParaRPr lang="en-US" dirty="0"/>
          </a:p>
        </p:txBody>
      </p:sp>
      <p:pic>
        <p:nvPicPr>
          <p:cNvPr id="9" name="Picture 8"/>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sp>
        <p:nvSpPr>
          <p:cNvPr id="11"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B@G 2018</a:t>
            </a:r>
            <a:endParaRPr lang="en-US" sz="2000" dirty="0">
              <a:solidFill>
                <a:srgbClr val="87FF23"/>
              </a:solidFill>
              <a:latin typeface="Avenir Next Condensed Regular"/>
              <a:cs typeface="Avenir Next Condensed Regular"/>
            </a:endParaRPr>
          </a:p>
        </p:txBody>
      </p:sp>
      <p:pic>
        <p:nvPicPr>
          <p:cNvPr id="12" name="Picture 11"/>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5" b="9562"/>
          <a:stretch/>
        </p:blipFill>
        <p:spPr>
          <a:xfrm>
            <a:off x="10995202" y="717782"/>
            <a:ext cx="1084735" cy="5530617"/>
          </a:xfrm>
          <a:prstGeom prst="rect">
            <a:avLst/>
          </a:prstGeom>
        </p:spPr>
      </p:pic>
    </p:spTree>
    <p:extLst>
      <p:ext uri="{BB962C8B-B14F-4D97-AF65-F5344CB8AC3E}">
        <p14:creationId xmlns:p14="http://schemas.microsoft.com/office/powerpoint/2010/main" val="8826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aftrRAD</a:t>
            </a:r>
            <a:endParaRPr lang="en-US" dirty="0"/>
          </a:p>
        </p:txBody>
      </p:sp>
      <p:sp>
        <p:nvSpPr>
          <p:cNvPr id="5" name="Text Placeholder 4"/>
          <p:cNvSpPr>
            <a:spLocks noGrp="1"/>
          </p:cNvSpPr>
          <p:nvPr>
            <p:ph type="body" idx="1"/>
          </p:nvPr>
        </p:nvSpPr>
        <p:spPr/>
        <p:txBody>
          <a:bodyPr/>
          <a:lstStyle/>
          <a:p>
            <a:r>
              <a:rPr lang="en-US" dirty="0"/>
              <a:t>Advantages</a:t>
            </a:r>
          </a:p>
        </p:txBody>
      </p:sp>
      <p:sp>
        <p:nvSpPr>
          <p:cNvPr id="6" name="Content Placeholder 5"/>
          <p:cNvSpPr>
            <a:spLocks noGrp="1"/>
          </p:cNvSpPr>
          <p:nvPr>
            <p:ph sz="half" idx="2"/>
          </p:nvPr>
        </p:nvSpPr>
        <p:spPr/>
        <p:txBody>
          <a:bodyPr>
            <a:normAutofit lnSpcReduction="10000"/>
          </a:bodyPr>
          <a:lstStyle/>
          <a:p>
            <a:r>
              <a:rPr lang="en-US" dirty="0"/>
              <a:t>Performs clustering and alignment, so INDELS are properly handled</a:t>
            </a:r>
          </a:p>
          <a:p>
            <a:pPr marL="0" indent="0">
              <a:buNone/>
            </a:pPr>
            <a:endParaRPr lang="en-US" dirty="0"/>
          </a:p>
          <a:p>
            <a:r>
              <a:rPr lang="en-US" dirty="0"/>
              <a:t>Is tuned to be more sensitive than </a:t>
            </a:r>
            <a:r>
              <a:rPr lang="en-US" dirty="0" err="1"/>
              <a:t>pyRAD</a:t>
            </a:r>
            <a:r>
              <a:rPr lang="en-US" dirty="0"/>
              <a:t> for polymorphic loci</a:t>
            </a:r>
          </a:p>
          <a:p>
            <a:endParaRPr lang="en-US" dirty="0"/>
          </a:p>
          <a:p>
            <a:r>
              <a:rPr lang="en-US" dirty="0"/>
              <a:t>Output can be converted to a variety of formats</a:t>
            </a:r>
          </a:p>
          <a:p>
            <a:endParaRPr lang="en-US" dirty="0"/>
          </a:p>
        </p:txBody>
      </p:sp>
      <p:sp>
        <p:nvSpPr>
          <p:cNvPr id="7" name="Text Placeholder 6"/>
          <p:cNvSpPr>
            <a:spLocks noGrp="1"/>
          </p:cNvSpPr>
          <p:nvPr>
            <p:ph type="body" sz="quarter" idx="3"/>
          </p:nvPr>
        </p:nvSpPr>
        <p:spPr/>
        <p:txBody>
          <a:bodyPr/>
          <a:lstStyle/>
          <a:p>
            <a:r>
              <a:rPr lang="en-US" dirty="0"/>
              <a:t>Disadvantages</a:t>
            </a:r>
          </a:p>
        </p:txBody>
      </p:sp>
      <p:sp>
        <p:nvSpPr>
          <p:cNvPr id="8" name="Content Placeholder 7"/>
          <p:cNvSpPr>
            <a:spLocks noGrp="1"/>
          </p:cNvSpPr>
          <p:nvPr>
            <p:ph sz="quarter" idx="4"/>
          </p:nvPr>
        </p:nvSpPr>
        <p:spPr/>
        <p:txBody>
          <a:bodyPr>
            <a:normAutofit/>
          </a:bodyPr>
          <a:lstStyle/>
          <a:p>
            <a:r>
              <a:rPr lang="en-US" dirty="0"/>
              <a:t>Cannot handle a reference genome.   Only does </a:t>
            </a:r>
            <a:r>
              <a:rPr lang="en-US" i="1" dirty="0"/>
              <a:t>de novo </a:t>
            </a:r>
            <a:r>
              <a:rPr lang="en-US" dirty="0"/>
              <a:t> assembly</a:t>
            </a:r>
          </a:p>
          <a:p>
            <a:endParaRPr lang="en-US" dirty="0"/>
          </a:p>
          <a:p>
            <a:r>
              <a:rPr lang="en-US" dirty="0"/>
              <a:t>Has a single sample, single base pair model for SNP calling</a:t>
            </a:r>
          </a:p>
          <a:p>
            <a:endParaRPr lang="en-US" dirty="0"/>
          </a:p>
          <a:p>
            <a:endParaRPr lang="en-US" dirty="0"/>
          </a:p>
          <a:p>
            <a:endParaRPr lang="en-US" dirty="0"/>
          </a:p>
          <a:p>
            <a:endParaRPr lang="en-US" dirty="0"/>
          </a:p>
          <a:p>
            <a:endParaRPr lang="en-US" dirty="0"/>
          </a:p>
        </p:txBody>
      </p:sp>
      <p:pic>
        <p:nvPicPr>
          <p:cNvPr id="9" name="Picture 8"/>
          <p:cNvPicPr>
            <a:picLocks noChangeAspect="1"/>
          </p:cNvPicPr>
          <p:nvPr/>
        </p:nvPicPr>
        <p:blipFill>
          <a:blip r:embed="rId2">
            <a:lum bright="70000" contrast="-70000"/>
            <a:alphaModFix amt="20000"/>
            <a:extLst>
              <a:ext uri="{28A0092B-C50C-407E-A947-70E740481C1C}">
                <a14:useLocalDpi xmlns:a14="http://schemas.microsoft.com/office/drawing/2010/main" val="0"/>
              </a:ext>
            </a:extLst>
          </a:blip>
          <a:stretch>
            <a:fillRect/>
          </a:stretch>
        </p:blipFill>
        <p:spPr>
          <a:xfrm>
            <a:off x="10999689" y="714951"/>
            <a:ext cx="1084735" cy="6115223"/>
          </a:xfrm>
          <a:prstGeom prst="rect">
            <a:avLst/>
          </a:prstGeom>
        </p:spPr>
      </p:pic>
      <p:pic>
        <p:nvPicPr>
          <p:cNvPr id="10" name="Picture 9"/>
          <p:cNvPicPr>
            <a:picLocks noChangeAspect="1"/>
          </p:cNvPicPr>
          <p:nvPr/>
        </p:nvPicPr>
        <p:blipFill rotWithShape="1">
          <a:blip r:embed="rId2">
            <a:lum bright="70000" contrast="-70000"/>
            <a:alphaModFix/>
            <a:extLst>
              <a:ext uri="{28A0092B-C50C-407E-A947-70E740481C1C}">
                <a14:useLocalDpi xmlns:a14="http://schemas.microsoft.com/office/drawing/2010/main" val="0"/>
              </a:ext>
            </a:extLst>
          </a:blip>
          <a:srcRect t="5" b="-407"/>
          <a:stretch/>
        </p:blipFill>
        <p:spPr>
          <a:xfrm>
            <a:off x="10995202" y="717784"/>
            <a:ext cx="1084735" cy="6140216"/>
          </a:xfrm>
          <a:prstGeom prst="rect">
            <a:avLst/>
          </a:prstGeom>
        </p:spPr>
      </p:pic>
      <p:sp>
        <p:nvSpPr>
          <p:cNvPr id="11" name="Title 1"/>
          <p:cNvSpPr txBox="1">
            <a:spLocks/>
          </p:cNvSpPr>
          <p:nvPr/>
        </p:nvSpPr>
        <p:spPr>
          <a:xfrm>
            <a:off x="10837333" y="6519332"/>
            <a:ext cx="1168404" cy="338667"/>
          </a:xfrm>
          <a:prstGeom prst="rect">
            <a:avLst/>
          </a:prstGeom>
          <a:noFill/>
        </p:spPr>
        <p:txBody>
          <a:bodyPr vert="horz" lIns="91440" tIns="45720" rIns="18288"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r"/>
            <a:r>
              <a:rPr lang="is-IS" sz="2000" dirty="0">
                <a:solidFill>
                  <a:srgbClr val="87FF23"/>
                </a:solidFill>
                <a:latin typeface="Avenir Next Condensed Regular"/>
                <a:cs typeface="Avenir Next Condensed Regular"/>
              </a:rPr>
              <a:t>B@G 2018</a:t>
            </a:r>
            <a:endParaRPr lang="en-US" sz="2000" dirty="0">
              <a:solidFill>
                <a:srgbClr val="87FF23"/>
              </a:solidFill>
              <a:latin typeface="Avenir Next Condensed Regular"/>
              <a:cs typeface="Avenir Next Condensed Regular"/>
            </a:endParaRPr>
          </a:p>
        </p:txBody>
      </p:sp>
    </p:spTree>
    <p:extLst>
      <p:ext uri="{BB962C8B-B14F-4D97-AF65-F5344CB8AC3E}">
        <p14:creationId xmlns:p14="http://schemas.microsoft.com/office/powerpoint/2010/main" val="166294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8"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39659" y="570252"/>
            <a:ext cx="8152341" cy="1470025"/>
          </a:xfrm>
          <a:noFill/>
        </p:spPr>
        <p:txBody>
          <a:bodyPr>
            <a:noAutofit/>
          </a:bodyPr>
          <a:lstStyle/>
          <a:p>
            <a:r>
              <a:rPr lang="en-US" sz="5400" b="1" dirty="0"/>
              <a:t>RADseq Bioinformatic Challenges</a:t>
            </a:r>
            <a:endParaRPr lang="en-US" sz="2400" b="1" dirty="0">
              <a:latin typeface="Helvetica" charset="0"/>
              <a:ea typeface="Helvetica" charset="0"/>
              <a:cs typeface="Helvetica" charset="0"/>
            </a:endParaRPr>
          </a:p>
        </p:txBody>
      </p:sp>
      <p:sp>
        <p:nvSpPr>
          <p:cNvPr id="3" name="Subtitle 2"/>
          <p:cNvSpPr>
            <a:spLocks noGrp="1"/>
          </p:cNvSpPr>
          <p:nvPr>
            <p:ph type="subTitle" idx="1"/>
          </p:nvPr>
        </p:nvSpPr>
        <p:spPr>
          <a:xfrm>
            <a:off x="5670472" y="2812130"/>
            <a:ext cx="5010780" cy="2125600"/>
          </a:xfrm>
          <a:noFill/>
        </p:spPr>
        <p:txBody>
          <a:bodyPr>
            <a:normAutofit/>
          </a:bodyPr>
          <a:lstStyle/>
          <a:p>
            <a:r>
              <a:rPr lang="en-US" sz="3200" dirty="0">
                <a:solidFill>
                  <a:schemeClr val="bg1"/>
                </a:solidFill>
                <a:latin typeface="Helvetica Neue" charset="0"/>
                <a:ea typeface="Helvetica Neue" charset="0"/>
                <a:cs typeface="Helvetica Neue" charset="0"/>
              </a:rPr>
              <a:t>Jonathan B. Puritz</a:t>
            </a:r>
          </a:p>
          <a:p>
            <a:endParaRPr lang="en-US" sz="1400" dirty="0">
              <a:latin typeface="Helvetica Neue" charset="0"/>
              <a:ea typeface="Helvetica Neue" charset="0"/>
              <a:cs typeface="Helvetica Neue" charset="0"/>
            </a:endParaRPr>
          </a:p>
          <a:p>
            <a:pPr>
              <a:spcBef>
                <a:spcPts val="0"/>
              </a:spcBef>
            </a:pPr>
            <a:r>
              <a:rPr lang="en-US" dirty="0">
                <a:latin typeface="Helvetica Neue" charset="0"/>
                <a:ea typeface="Helvetica Neue" charset="0"/>
                <a:cs typeface="Helvetica Neue" charset="0"/>
              </a:rPr>
              <a:t>University of Rhode Island</a:t>
            </a:r>
          </a:p>
        </p:txBody>
      </p:sp>
      <p:sp>
        <p:nvSpPr>
          <p:cNvPr id="5" name="Title 1"/>
          <p:cNvSpPr txBox="1">
            <a:spLocks/>
          </p:cNvSpPr>
          <p:nvPr/>
        </p:nvSpPr>
        <p:spPr>
          <a:xfrm>
            <a:off x="212036" y="132522"/>
            <a:ext cx="9144000" cy="1470025"/>
          </a:xfrm>
          <a:prstGeom prst="rect">
            <a:avLst/>
          </a:prstGeom>
          <a:noFill/>
        </p:spPr>
        <p:txBody>
          <a:bodyPr vert="horz" lIns="91440" tIns="45720" rIns="91440" bIns="45720" rtlCol="0" anchor="ctr">
            <a:noAutofit/>
          </a:bodyPr>
          <a:lstStyle>
            <a:lvl1pPr algn="ctr" defTabSz="457200" rtl="0" eaLnBrk="1" latinLnBrk="0" hangingPunct="1">
              <a:spcBef>
                <a:spcPct val="0"/>
              </a:spcBef>
              <a:buNone/>
              <a:defRPr sz="4400" kern="1200">
                <a:solidFill>
                  <a:srgbClr val="FFFFFF"/>
                </a:solidFill>
                <a:latin typeface="+mj-lt"/>
                <a:ea typeface="+mj-ea"/>
                <a:cs typeface="+mj-cs"/>
              </a:defRPr>
            </a:lvl1pPr>
          </a:lstStyle>
          <a:p>
            <a:pPr algn="l"/>
            <a:r>
              <a:rPr lang="en-US" sz="11500" dirty="0">
                <a:solidFill>
                  <a:srgbClr val="87FF23"/>
                </a:solidFill>
                <a:latin typeface="Avenir Next Condensed Regular"/>
                <a:cs typeface="Avenir Next Condensed Regular"/>
              </a:rPr>
              <a:t>B  @  G</a:t>
            </a:r>
            <a:r>
              <a:rPr lang="en-US" sz="11500" baseline="30000" dirty="0">
                <a:solidFill>
                  <a:srgbClr val="87FF23"/>
                </a:solidFill>
                <a:latin typeface="Avenir Next Condensed Regular"/>
                <a:cs typeface="Avenir Next Condensed Regular"/>
              </a:rPr>
              <a:t>4</a:t>
            </a:r>
            <a:endParaRPr lang="en-US" sz="11500" dirty="0">
              <a:solidFill>
                <a:srgbClr val="87FF23"/>
              </a:solidFill>
              <a:latin typeface="Avenir Next Condensed Regular"/>
              <a:cs typeface="Avenir Next Condensed Regular"/>
            </a:endParaRPr>
          </a:p>
        </p:txBody>
      </p:sp>
      <p:sp>
        <p:nvSpPr>
          <p:cNvPr id="7" name="TextBox 6"/>
          <p:cNvSpPr txBox="1"/>
          <p:nvPr/>
        </p:nvSpPr>
        <p:spPr>
          <a:xfrm>
            <a:off x="152136" y="1543432"/>
            <a:ext cx="1088136" cy="4893647"/>
          </a:xfrm>
          <a:prstGeom prst="rect">
            <a:avLst/>
          </a:prstGeom>
          <a:noFill/>
        </p:spPr>
        <p:txBody>
          <a:bodyPr wrap="square" rtlCol="0">
            <a:spAutoFit/>
          </a:bodyPr>
          <a:lstStyle/>
          <a:p>
            <a:pPr algn="ctr"/>
            <a:r>
              <a:rPr lang="en-US" sz="2400" dirty="0" err="1">
                <a:solidFill>
                  <a:srgbClr val="87FF23"/>
                </a:solidFill>
                <a:latin typeface="Andale Mono"/>
                <a:cs typeface="Andale Mono"/>
              </a:rPr>
              <a:t>i</a:t>
            </a:r>
            <a:endParaRPr lang="en-US" sz="2400" dirty="0">
              <a:solidFill>
                <a:srgbClr val="87FF23"/>
              </a:solidFill>
              <a:latin typeface="Andale Mono"/>
              <a:cs typeface="Andale Mono"/>
            </a:endParaRPr>
          </a:p>
          <a:p>
            <a:pPr algn="ctr"/>
            <a:r>
              <a:rPr lang="en-US" sz="2400" dirty="0">
                <a:solidFill>
                  <a:srgbClr val="87FF23"/>
                </a:solidFill>
                <a:latin typeface="Andale Mono"/>
                <a:cs typeface="Andale Mono"/>
              </a:rPr>
              <a:t>o</a:t>
            </a:r>
          </a:p>
          <a:p>
            <a:pPr algn="ctr"/>
            <a:r>
              <a:rPr lang="en-US" sz="2400" dirty="0" err="1">
                <a:solidFill>
                  <a:srgbClr val="87FF23"/>
                </a:solidFill>
                <a:latin typeface="Andale Mono"/>
                <a:cs typeface="Andale Mono"/>
              </a:rPr>
              <a:t>i</a:t>
            </a:r>
            <a:endParaRPr lang="en-US" sz="2400" dirty="0">
              <a:solidFill>
                <a:srgbClr val="87FF23"/>
              </a:solidFill>
              <a:latin typeface="Andale Mono"/>
              <a:cs typeface="Andale Mono"/>
            </a:endParaRPr>
          </a:p>
          <a:p>
            <a:pPr algn="ctr"/>
            <a:r>
              <a:rPr lang="en-US" sz="2400" dirty="0">
                <a:solidFill>
                  <a:srgbClr val="87FF23"/>
                </a:solidFill>
                <a:latin typeface="Andale Mono"/>
                <a:cs typeface="Andale Mono"/>
              </a:rPr>
              <a:t>n</a:t>
            </a:r>
          </a:p>
          <a:p>
            <a:pPr algn="r"/>
            <a:r>
              <a:rPr lang="en-US" sz="2400" dirty="0">
                <a:solidFill>
                  <a:srgbClr val="87FF23"/>
                </a:solidFill>
                <a:latin typeface="Andale Mono"/>
                <a:cs typeface="Andale Mono"/>
              </a:rPr>
              <a:t>for</a:t>
            </a:r>
          </a:p>
          <a:p>
            <a:pPr algn="ctr"/>
            <a:r>
              <a:rPr lang="en-US" sz="2400" dirty="0">
                <a:solidFill>
                  <a:srgbClr val="87FF23"/>
                </a:solidFill>
                <a:latin typeface="Andale Mono"/>
                <a:cs typeface="Andale Mono"/>
              </a:rPr>
              <a:t>o</a:t>
            </a:r>
          </a:p>
          <a:p>
            <a:pPr algn="ctr"/>
            <a:r>
              <a:rPr lang="en-US" sz="2400" dirty="0">
                <a:solidFill>
                  <a:srgbClr val="87FF23"/>
                </a:solidFill>
                <a:latin typeface="Andale Mono"/>
                <a:cs typeface="Andale Mono"/>
              </a:rPr>
              <a:t>r</a:t>
            </a:r>
          </a:p>
          <a:p>
            <a:pPr algn="ctr"/>
            <a:r>
              <a:rPr lang="en-US" sz="2400" dirty="0">
                <a:solidFill>
                  <a:srgbClr val="87FF23"/>
                </a:solidFill>
                <a:latin typeface="Andale Mono"/>
                <a:cs typeface="Andale Mono"/>
              </a:rPr>
              <a:t>m</a:t>
            </a:r>
          </a:p>
          <a:p>
            <a:pPr algn="ctr"/>
            <a:r>
              <a:rPr lang="en-US" sz="2400" dirty="0">
                <a:solidFill>
                  <a:srgbClr val="87FF23"/>
                </a:solidFill>
                <a:latin typeface="Andale Mono"/>
                <a:cs typeface="Andale Mono"/>
              </a:rPr>
              <a:t>a</a:t>
            </a:r>
          </a:p>
          <a:p>
            <a:pPr algn="ctr"/>
            <a:r>
              <a:rPr lang="en-US" sz="2400" dirty="0">
                <a:solidFill>
                  <a:srgbClr val="87FF23"/>
                </a:solidFill>
                <a:latin typeface="Andale Mono"/>
                <a:cs typeface="Andale Mono"/>
              </a:rPr>
              <a:t>t</a:t>
            </a:r>
          </a:p>
          <a:p>
            <a:pPr algn="ctr"/>
            <a:r>
              <a:rPr lang="en-US" sz="2400" dirty="0" err="1">
                <a:solidFill>
                  <a:srgbClr val="87FF23"/>
                </a:solidFill>
                <a:latin typeface="Andale Mono"/>
                <a:cs typeface="Andale Mono"/>
              </a:rPr>
              <a:t>i</a:t>
            </a:r>
            <a:endParaRPr lang="en-US" sz="2400" dirty="0">
              <a:solidFill>
                <a:srgbClr val="87FF23"/>
              </a:solidFill>
              <a:latin typeface="Andale Mono"/>
              <a:cs typeface="Andale Mono"/>
            </a:endParaRPr>
          </a:p>
          <a:p>
            <a:pPr algn="ctr"/>
            <a:r>
              <a:rPr lang="en-US" sz="2400" dirty="0">
                <a:solidFill>
                  <a:srgbClr val="87FF23"/>
                </a:solidFill>
                <a:latin typeface="Andale Mono"/>
                <a:cs typeface="Andale Mono"/>
              </a:rPr>
              <a:t>c</a:t>
            </a:r>
          </a:p>
          <a:p>
            <a:pPr algn="ctr"/>
            <a:r>
              <a:rPr lang="en-US" sz="2400" dirty="0">
                <a:solidFill>
                  <a:srgbClr val="87FF23"/>
                </a:solidFill>
                <a:latin typeface="Andale Mono"/>
                <a:cs typeface="Andale Mono"/>
              </a:rPr>
              <a:t>s</a:t>
            </a:r>
          </a:p>
        </p:txBody>
      </p:sp>
      <p:sp>
        <p:nvSpPr>
          <p:cNvPr id="8" name="TextBox 7"/>
          <p:cNvSpPr txBox="1"/>
          <p:nvPr/>
        </p:nvSpPr>
        <p:spPr>
          <a:xfrm>
            <a:off x="1494737" y="1547184"/>
            <a:ext cx="1088136" cy="3416320"/>
          </a:xfrm>
          <a:prstGeom prst="rect">
            <a:avLst/>
          </a:prstGeom>
          <a:noFill/>
        </p:spPr>
        <p:txBody>
          <a:bodyPr wrap="square" rtlCol="0">
            <a:spAutoFit/>
          </a:bodyPr>
          <a:lstStyle/>
          <a:p>
            <a:pPr algn="ctr"/>
            <a:r>
              <a:rPr lang="en-US" sz="2400" dirty="0">
                <a:solidFill>
                  <a:srgbClr val="87FF23"/>
                </a:solidFill>
                <a:latin typeface="Andale Mono"/>
                <a:cs typeface="Andale Mono"/>
              </a:rPr>
              <a:t>d</a:t>
            </a:r>
          </a:p>
          <a:p>
            <a:pPr algn="ctr"/>
            <a:r>
              <a:rPr lang="en-US" sz="2400" dirty="0">
                <a:solidFill>
                  <a:srgbClr val="87FF23"/>
                </a:solidFill>
                <a:latin typeface="Andale Mono"/>
                <a:cs typeface="Andale Mono"/>
              </a:rPr>
              <a:t>a</a:t>
            </a:r>
          </a:p>
          <a:p>
            <a:pPr algn="ctr"/>
            <a:r>
              <a:rPr lang="en-US" sz="2400" dirty="0">
                <a:solidFill>
                  <a:srgbClr val="87FF23"/>
                </a:solidFill>
                <a:latin typeface="Andale Mono"/>
                <a:cs typeface="Andale Mono"/>
              </a:rPr>
              <a:t>p</a:t>
            </a:r>
          </a:p>
          <a:p>
            <a:pPr algn="ctr"/>
            <a:r>
              <a:rPr lang="en-US" sz="2400" dirty="0">
                <a:solidFill>
                  <a:srgbClr val="87FF23"/>
                </a:solidFill>
                <a:latin typeface="Andale Mono"/>
                <a:cs typeface="Andale Mono"/>
              </a:rPr>
              <a:t>t</a:t>
            </a:r>
          </a:p>
          <a:p>
            <a:pPr algn="ctr"/>
            <a:r>
              <a:rPr lang="en-US" sz="2400" dirty="0">
                <a:solidFill>
                  <a:srgbClr val="87FF23"/>
                </a:solidFill>
                <a:latin typeface="Andale Mono"/>
                <a:cs typeface="Andale Mono"/>
              </a:rPr>
              <a:t>a</a:t>
            </a:r>
          </a:p>
          <a:p>
            <a:pPr algn="ctr"/>
            <a:r>
              <a:rPr lang="en-US" sz="2400" dirty="0">
                <a:solidFill>
                  <a:srgbClr val="87FF23"/>
                </a:solidFill>
                <a:latin typeface="Andale Mono"/>
                <a:cs typeface="Andale Mono"/>
              </a:rPr>
              <a:t>t</a:t>
            </a:r>
          </a:p>
          <a:p>
            <a:pPr algn="ctr"/>
            <a:r>
              <a:rPr lang="en-US" sz="2400" dirty="0" err="1">
                <a:solidFill>
                  <a:srgbClr val="87FF23"/>
                </a:solidFill>
                <a:latin typeface="Andale Mono"/>
                <a:cs typeface="Andale Mono"/>
              </a:rPr>
              <a:t>i</a:t>
            </a:r>
            <a:endParaRPr lang="en-US" sz="2400" dirty="0">
              <a:solidFill>
                <a:srgbClr val="87FF23"/>
              </a:solidFill>
              <a:latin typeface="Andale Mono"/>
              <a:cs typeface="Andale Mono"/>
            </a:endParaRPr>
          </a:p>
          <a:p>
            <a:pPr algn="ctr"/>
            <a:r>
              <a:rPr lang="en-US" sz="2400" dirty="0">
                <a:solidFill>
                  <a:srgbClr val="87FF23"/>
                </a:solidFill>
                <a:latin typeface="Andale Mono"/>
                <a:cs typeface="Andale Mono"/>
              </a:rPr>
              <a:t>o</a:t>
            </a:r>
          </a:p>
          <a:p>
            <a:pPr algn="ctr"/>
            <a:r>
              <a:rPr lang="en-US" sz="2400" dirty="0">
                <a:solidFill>
                  <a:srgbClr val="87FF23"/>
                </a:solidFill>
                <a:latin typeface="Andale Mono"/>
                <a:cs typeface="Andale Mono"/>
              </a:rPr>
              <a:t>n</a:t>
            </a:r>
          </a:p>
        </p:txBody>
      </p:sp>
      <p:sp>
        <p:nvSpPr>
          <p:cNvPr id="9" name="TextBox 8"/>
          <p:cNvSpPr txBox="1"/>
          <p:nvPr/>
        </p:nvSpPr>
        <p:spPr>
          <a:xfrm>
            <a:off x="2951523" y="1556366"/>
            <a:ext cx="1088136" cy="2677656"/>
          </a:xfrm>
          <a:prstGeom prst="rect">
            <a:avLst/>
          </a:prstGeom>
          <a:noFill/>
        </p:spPr>
        <p:txBody>
          <a:bodyPr wrap="square" rtlCol="0">
            <a:spAutoFit/>
          </a:bodyPr>
          <a:lstStyle/>
          <a:p>
            <a:pPr algn="ctr"/>
            <a:r>
              <a:rPr lang="en-US" sz="2400" dirty="0">
                <a:solidFill>
                  <a:srgbClr val="87FF23"/>
                </a:solidFill>
                <a:latin typeface="Andale Mono"/>
                <a:cs typeface="Andale Mono"/>
              </a:rPr>
              <a:t>e</a:t>
            </a:r>
          </a:p>
          <a:p>
            <a:pPr algn="ctr"/>
            <a:r>
              <a:rPr lang="en-US" sz="2400" dirty="0">
                <a:solidFill>
                  <a:srgbClr val="87FF23"/>
                </a:solidFill>
                <a:latin typeface="Andale Mono"/>
                <a:cs typeface="Andale Mono"/>
              </a:rPr>
              <a:t>n</a:t>
            </a:r>
          </a:p>
          <a:p>
            <a:pPr algn="ctr"/>
            <a:r>
              <a:rPr lang="en-US" sz="2400" dirty="0">
                <a:solidFill>
                  <a:srgbClr val="87FF23"/>
                </a:solidFill>
                <a:latin typeface="Andale Mono"/>
                <a:cs typeface="Andale Mono"/>
              </a:rPr>
              <a:t>o</a:t>
            </a:r>
          </a:p>
          <a:p>
            <a:pPr algn="ctr"/>
            <a:r>
              <a:rPr lang="en-US" sz="2400" dirty="0">
                <a:solidFill>
                  <a:srgbClr val="87FF23"/>
                </a:solidFill>
                <a:latin typeface="Andale Mono"/>
                <a:cs typeface="Andale Mono"/>
              </a:rPr>
              <a:t>m</a:t>
            </a:r>
          </a:p>
          <a:p>
            <a:pPr algn="ctr"/>
            <a:r>
              <a:rPr lang="en-US" sz="2400" dirty="0" err="1">
                <a:solidFill>
                  <a:srgbClr val="87FF23"/>
                </a:solidFill>
                <a:latin typeface="Andale Mono"/>
                <a:cs typeface="Andale Mono"/>
              </a:rPr>
              <a:t>i</a:t>
            </a:r>
            <a:endParaRPr lang="en-US" sz="2400" dirty="0">
              <a:solidFill>
                <a:srgbClr val="87FF23"/>
              </a:solidFill>
              <a:latin typeface="Andale Mono"/>
              <a:cs typeface="Andale Mono"/>
            </a:endParaRPr>
          </a:p>
          <a:p>
            <a:pPr algn="ctr"/>
            <a:r>
              <a:rPr lang="en-US" sz="2400" dirty="0">
                <a:solidFill>
                  <a:srgbClr val="87FF23"/>
                </a:solidFill>
                <a:latin typeface="Andale Mono"/>
                <a:cs typeface="Andale Mono"/>
              </a:rPr>
              <a:t>c</a:t>
            </a:r>
          </a:p>
          <a:p>
            <a:pPr algn="ctr"/>
            <a:r>
              <a:rPr lang="en-US" sz="2400" dirty="0">
                <a:solidFill>
                  <a:srgbClr val="87FF23"/>
                </a:solidFill>
                <a:latin typeface="Andale Mono"/>
                <a:cs typeface="Andale Mono"/>
              </a:rPr>
              <a:t>s</a:t>
            </a:r>
          </a:p>
        </p:txBody>
      </p:sp>
      <p:pic>
        <p:nvPicPr>
          <p:cNvPr id="6" name="Picture 5" descr="Screen Shot 2015-02-27 at 8.23.08 PM.png"/>
          <p:cNvPicPr>
            <a:picLocks noChangeAspect="1"/>
          </p:cNvPicPr>
          <p:nvPr/>
        </p:nvPicPr>
        <p:blipFill>
          <a:blip r:embed="rId2">
            <a:extLst>
              <a:ext uri="{BEBA8EAE-BF5A-486C-A8C5-ECC9F3942E4B}">
                <a14:imgProps xmlns:a14="http://schemas.microsoft.com/office/drawing/2010/main">
                  <a14:imgLayer r:embed="rId3">
                    <a14:imgEffect>
                      <a14:backgroundRemoval t="3441" b="89462" l="2609" r="96261">
                        <a14:foregroundMark x1="20348" y1="18925" x2="20348" y2="18925"/>
                        <a14:foregroundMark x1="91826" y1="9247" x2="91826" y2="9247"/>
                        <a14:foregroundMark x1="34348" y1="63656" x2="34348" y2="63656"/>
                        <a14:foregroundMark x1="23826" y1="54624" x2="23826" y2="54624"/>
                      </a14:backgroundRemoval>
                    </a14:imgEffect>
                  </a14:imgLayer>
                </a14:imgProps>
              </a:ext>
              <a:ext uri="{28A0092B-C50C-407E-A947-70E740481C1C}">
                <a14:useLocalDpi xmlns:a14="http://schemas.microsoft.com/office/drawing/2010/main"/>
              </a:ext>
            </a:extLst>
          </a:blip>
          <a:stretch>
            <a:fillRect/>
          </a:stretch>
        </p:blipFill>
        <p:spPr>
          <a:xfrm>
            <a:off x="5134478" y="4446995"/>
            <a:ext cx="5962702" cy="2411005"/>
          </a:xfrm>
          <a:prstGeom prst="rect">
            <a:avLst/>
          </a:prstGeom>
        </p:spPr>
      </p:pic>
    </p:spTree>
    <p:extLst>
      <p:ext uri="{BB962C8B-B14F-4D97-AF65-F5344CB8AC3E}">
        <p14:creationId xmlns:p14="http://schemas.microsoft.com/office/powerpoint/2010/main" val="6872488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Shafer et al. 2016</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5054" y="2186596"/>
            <a:ext cx="9321800" cy="2743200"/>
          </a:xfrm>
          <a:prstGeom prst="rect">
            <a:avLst/>
          </a:prstGeom>
        </p:spPr>
      </p:pic>
      <p:pic>
        <p:nvPicPr>
          <p:cNvPr id="8" name="Picture 7"/>
          <p:cNvPicPr>
            <a:picLocks noChangeAspect="1"/>
          </p:cNvPicPr>
          <p:nvPr/>
        </p:nvPicPr>
        <p:blipFill>
          <a:blip r:embed="rId3">
            <a:lum bright="70000" contrast="-70000"/>
            <a:alphaModFix amt="20000"/>
            <a:extLst>
              <a:ext uri="{28A0092B-C50C-407E-A947-70E740481C1C}">
                <a14:useLocalDpi xmlns:a14="http://schemas.microsoft.com/office/drawing/2010/main"/>
              </a:ext>
            </a:extLst>
          </a:blip>
          <a:stretch>
            <a:fillRect/>
          </a:stretch>
        </p:blipFill>
        <p:spPr>
          <a:xfrm>
            <a:off x="10999689" y="714951"/>
            <a:ext cx="1084735" cy="6115223"/>
          </a:xfrm>
          <a:prstGeom prst="rect">
            <a:avLst/>
          </a:prstGeom>
        </p:spPr>
      </p:pic>
      <p:pic>
        <p:nvPicPr>
          <p:cNvPr id="9" name="Picture 8"/>
          <p:cNvPicPr>
            <a:picLocks noChangeAspect="1"/>
          </p:cNvPicPr>
          <p:nvPr/>
        </p:nvPicPr>
        <p:blipFill rotWithShape="1">
          <a:blip r:embed="rId4" cstate="hqprint">
            <a:lum bright="70000" contrast="-70000"/>
            <a:alphaModFix/>
            <a:extLst>
              <a:ext uri="{28A0092B-C50C-407E-A947-70E740481C1C}">
                <a14:useLocalDpi xmlns:a14="http://schemas.microsoft.com/office/drawing/2010/main"/>
              </a:ext>
            </a:extLst>
          </a:blip>
          <a:srcRect t="-4" b="-650466"/>
          <a:stretch/>
        </p:blipFill>
        <p:spPr>
          <a:xfrm>
            <a:off x="10995202" y="717783"/>
            <a:ext cx="1084735" cy="3288160"/>
          </a:xfrm>
          <a:prstGeom prst="rect">
            <a:avLst/>
          </a:prstGeom>
        </p:spPr>
      </p:pic>
      <p:pic>
        <p:nvPicPr>
          <p:cNvPr id="10" name="Picture 9"/>
          <p:cNvPicPr>
            <a:picLocks noChangeAspect="1"/>
          </p:cNvPicPr>
          <p:nvPr/>
        </p:nvPicPr>
        <p:blipFill rotWithShape="1">
          <a:blip r:embed="rId3" cstate="hqprint">
            <a:lum bright="70000" contrast="-70000"/>
            <a:alphaModFix/>
            <a:extLst>
              <a:ext uri="{28A0092B-C50C-407E-A947-70E740481C1C}">
                <a14:useLocalDpi xmlns:a14="http://schemas.microsoft.com/office/drawing/2010/main"/>
              </a:ext>
            </a:extLst>
          </a:blip>
          <a:srcRect t="-1" b="90063"/>
          <a:stretch/>
        </p:blipFill>
        <p:spPr>
          <a:xfrm>
            <a:off x="10995202" y="717781"/>
            <a:ext cx="1084735" cy="607782"/>
          </a:xfrm>
          <a:prstGeom prst="rect">
            <a:avLst/>
          </a:prstGeom>
        </p:spPr>
      </p:pic>
    </p:spTree>
    <p:extLst>
      <p:ext uri="{BB962C8B-B14F-4D97-AF65-F5344CB8AC3E}">
        <p14:creationId xmlns:p14="http://schemas.microsoft.com/office/powerpoint/2010/main" val="10857804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ritzDefault" id="{F7178656-44DD-5F47-AF34-8AA935E0FA3A}" vid="{CCB72634-50BB-0B4A-98A4-7101B18A628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PuritzDefault</Template>
  <TotalTime>5235</TotalTime>
  <Words>2221</Words>
  <Application>Microsoft Macintosh PowerPoint</Application>
  <PresentationFormat>Widescreen</PresentationFormat>
  <Paragraphs>603</Paragraphs>
  <Slides>46</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Andale Mono</vt:lpstr>
      <vt:lpstr>Arial</vt:lpstr>
      <vt:lpstr>Avenir Next Condensed Regular</vt:lpstr>
      <vt:lpstr>Calibri</vt:lpstr>
      <vt:lpstr>Calibri Light</vt:lpstr>
      <vt:lpstr>Helvetica</vt:lpstr>
      <vt:lpstr>Helvetica Neue</vt:lpstr>
      <vt:lpstr>Office Theme</vt:lpstr>
      <vt:lpstr>RADseq Pipelines:  an overview</vt:lpstr>
      <vt:lpstr>Class Survey</vt:lpstr>
      <vt:lpstr>The pipelines</vt:lpstr>
      <vt:lpstr>Stacks</vt:lpstr>
      <vt:lpstr>dDocent</vt:lpstr>
      <vt:lpstr>pyRAD</vt:lpstr>
      <vt:lpstr>aftrRAD</vt:lpstr>
      <vt:lpstr>RADseq Bioinformatic Challenges</vt:lpstr>
      <vt:lpstr>Shafer et al. 2016</vt:lpstr>
      <vt:lpstr>Shafer et al. 2016</vt:lpstr>
      <vt:lpstr>Shafer et al. 2016</vt:lpstr>
      <vt:lpstr>Shafer et al. 2016</vt:lpstr>
      <vt:lpstr>Issues with Shafer et al. 2016</vt:lpstr>
      <vt:lpstr>Issues with Shafer et al. 2016</vt:lpstr>
      <vt:lpstr>Assemblin’ ain’t easy</vt:lpstr>
      <vt:lpstr>RAD de novo assembly artifacts</vt:lpstr>
      <vt:lpstr>RAD de novo assembly artifacts</vt:lpstr>
      <vt:lpstr>RAD de novo assembly artifacts</vt:lpstr>
      <vt:lpstr>Toppling Stacks</vt:lpstr>
      <vt:lpstr>dDocent: RADseq Analysis Pipeline</vt:lpstr>
      <vt:lpstr>PowerPoint Presentation</vt:lpstr>
      <vt:lpstr>PowerPoint Presentation</vt:lpstr>
      <vt:lpstr>PowerPoint Presentation</vt:lpstr>
      <vt:lpstr>Assembly of 1000 simulated ddRAD loci</vt:lpstr>
      <vt:lpstr>Assembly of 1000 simulated ddRAD loci</vt:lpstr>
      <vt:lpstr>Results</vt:lpstr>
      <vt:lpstr>Key differences in RAD assembly strategies</vt:lpstr>
      <vt:lpstr>For assembly, less is more</vt:lpstr>
      <vt:lpstr>Sequences with &gt; 1X coverage</vt:lpstr>
      <vt:lpstr>Sequences with &gt;1X coverage, &gt;1 individual</vt:lpstr>
      <vt:lpstr>Sequences with &gt;1X coverage, &gt;3 individuals</vt:lpstr>
      <vt:lpstr>Results</vt:lpstr>
      <vt:lpstr>Effects of over-splitting on heterozygosity and FST</vt:lpstr>
      <vt:lpstr>Effects of over-splitting on heterozygosity and FST</vt:lpstr>
      <vt:lpstr>Effects of over-splitting on heterozygosity and FST</vt:lpstr>
      <vt:lpstr>Effects of over-splitting on heterozygosity and FST</vt:lpstr>
      <vt:lpstr>Results</vt:lpstr>
      <vt:lpstr>RAD de novo assembly artifacts</vt:lpstr>
      <vt:lpstr>Percent error of FST  across all simulations</vt:lpstr>
      <vt:lpstr>RAD de novo assembly artifacts</vt:lpstr>
      <vt:lpstr>Effects of over-splitting on minor allele frequency</vt:lpstr>
      <vt:lpstr>Results</vt:lpstr>
      <vt:lpstr>Implications</vt:lpstr>
      <vt:lpstr>Discussion? Questions?</vt:lpstr>
      <vt:lpstr>Exercises</vt:lpstr>
      <vt:lpstr>Exercises</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RADseq Pipelines</dc:title>
  <dc:creator>Jonathan Puritz</dc:creator>
  <cp:lastModifiedBy>Jonathan Puritz</cp:lastModifiedBy>
  <cp:revision>95</cp:revision>
  <dcterms:created xsi:type="dcterms:W3CDTF">2016-02-28T10:42:23Z</dcterms:created>
  <dcterms:modified xsi:type="dcterms:W3CDTF">2018-02-13T07:56:00Z</dcterms:modified>
</cp:coreProperties>
</file>

<file path=docProps/thumbnail.jpeg>
</file>